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2"/>
  </p:notesMasterIdLst>
  <p:handoutMasterIdLst>
    <p:handoutMasterId r:id="rId33"/>
  </p:handoutMasterIdLst>
  <p:sldIdLst>
    <p:sldId id="1012" r:id="rId3"/>
    <p:sldId id="866" r:id="rId4"/>
    <p:sldId id="777" r:id="rId5"/>
    <p:sldId id="975" r:id="rId6"/>
    <p:sldId id="984" r:id="rId7"/>
    <p:sldId id="977" r:id="rId8"/>
    <p:sldId id="1017" r:id="rId9"/>
    <p:sldId id="1013" r:id="rId10"/>
    <p:sldId id="1004" r:id="rId11"/>
    <p:sldId id="982" r:id="rId12"/>
    <p:sldId id="1009" r:id="rId13"/>
    <p:sldId id="873" r:id="rId14"/>
    <p:sldId id="1011" r:id="rId15"/>
    <p:sldId id="940" r:id="rId16"/>
    <p:sldId id="942" r:id="rId17"/>
    <p:sldId id="943" r:id="rId18"/>
    <p:sldId id="992" r:id="rId19"/>
    <p:sldId id="945" r:id="rId20"/>
    <p:sldId id="1006" r:id="rId21"/>
    <p:sldId id="1007" r:id="rId22"/>
    <p:sldId id="993" r:id="rId23"/>
    <p:sldId id="995" r:id="rId24"/>
    <p:sldId id="998" r:id="rId25"/>
    <p:sldId id="999" r:id="rId26"/>
    <p:sldId id="955" r:id="rId27"/>
    <p:sldId id="1014" r:id="rId28"/>
    <p:sldId id="1015" r:id="rId29"/>
    <p:sldId id="1016" r:id="rId30"/>
    <p:sldId id="991" r:id="rId31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4E7E"/>
    <a:srgbClr val="213961"/>
    <a:srgbClr val="4F81BD"/>
    <a:srgbClr val="5887C0"/>
    <a:srgbClr val="6E97C8"/>
    <a:srgbClr val="769DCC"/>
    <a:srgbClr val="30538C"/>
    <a:srgbClr val="95B3D7"/>
    <a:srgbClr val="30AFD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4" autoAdjust="0"/>
    <p:restoredTop sz="96100" autoAdjust="0"/>
  </p:normalViewPr>
  <p:slideViewPr>
    <p:cSldViewPr>
      <p:cViewPr>
        <p:scale>
          <a:sx n="89" d="100"/>
          <a:sy n="89" d="100"/>
        </p:scale>
        <p:origin x="-1410" y="-15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25" d="100"/>
          <a:sy n="125" d="100"/>
        </p:scale>
        <p:origin x="-3006" y="195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image" Target="../media/image77.jpeg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21CAC07C-72E3-4DFF-9098-98670A0B2017}" type="datetimeFigureOut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22B418F-A1F8-457D-A6C1-E7649B235F7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3504806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3138" y="765175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F8DF44F4-153F-4695-AC46-DFA6C9FE867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075257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848E1-76C1-4B41-9D9B-E36B6B55F667}" type="slidenum">
              <a:rPr lang="en-US" altLang="zh-TW" smtClean="0"/>
              <a:pPr/>
              <a:t>1</a:t>
            </a:fld>
            <a:endParaRPr lang="en-US" altLang="zh-TW" dirty="0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D4B22-D95B-48B5-A070-D8C4624CF75E}" type="slidenum">
              <a:rPr lang="en-US" altLang="zh-TW" smtClean="0"/>
              <a:pPr/>
              <a:t>10</a:t>
            </a:fld>
            <a:endParaRPr lang="en-US" altLang="zh-TW" dirty="0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36F99-371E-441D-BFDC-1A898420DEA3}" type="slidenum">
              <a:rPr lang="en-US" altLang="zh-TW" smtClean="0"/>
              <a:pPr/>
              <a:t>11</a:t>
            </a:fld>
            <a:endParaRPr lang="en-US" altLang="zh-TW" dirty="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36F99-371E-441D-BFDC-1A898420DEA3}" type="slidenum">
              <a:rPr lang="en-US" altLang="zh-TW" smtClean="0"/>
              <a:pPr/>
              <a:t>12</a:t>
            </a:fld>
            <a:endParaRPr lang="en-US" altLang="zh-TW" dirty="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2AE9E7-EFBF-44D4-B22E-C1C8569D8A49}" type="slidenum">
              <a:rPr lang="en-US" altLang="zh-TW" smtClean="0"/>
              <a:pPr/>
              <a:t>13</a:t>
            </a:fld>
            <a:endParaRPr lang="en-US" altLang="zh-TW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C4766-1DF0-42FB-BA21-2D6938840B8B}" type="slidenum">
              <a:rPr lang="en-US" altLang="zh-TW" smtClean="0"/>
              <a:pPr/>
              <a:t>14</a:t>
            </a:fld>
            <a:endParaRPr lang="en-US" altLang="zh-TW" dirty="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baseline="0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F44F4-153F-4695-AC46-DFA6C9FE867C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F44F4-153F-4695-AC46-DFA6C9FE867C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AA52B-1796-48D0-81CC-12E0192187BE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17</a:t>
            </a:fld>
            <a:endParaRPr lang="en-US" altLang="zh-TW" dirty="0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36F99-371E-441D-BFDC-1A898420DEA3}" type="slidenum">
              <a:rPr lang="en-US" altLang="zh-TW" smtClean="0"/>
              <a:pPr/>
              <a:t>18</a:t>
            </a:fld>
            <a:endParaRPr lang="en-US" altLang="zh-TW" dirty="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F44F4-153F-4695-AC46-DFA6C9FE867C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536E2-ED25-4CA5-A5A8-CBFEDC3C147A}" type="slidenum">
              <a:rPr lang="en-US" altLang="zh-TW" smtClean="0">
                <a:solidFill>
                  <a:srgbClr val="000000"/>
                </a:solidFill>
                <a:latin typeface="Arial" pitchFamily="34" charset="0"/>
              </a:rPr>
              <a:pPr/>
              <a:t>2</a:t>
            </a:fld>
            <a:endParaRPr lang="en-US" altLang="zh-TW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F44F4-153F-4695-AC46-DFA6C9FE867C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4B680-D741-49A5-A98A-08AA8C9A11AF}" type="slidenum">
              <a:rPr lang="en-US" altLang="zh-TW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/>
              <a:t>21</a:t>
            </a:fld>
            <a:endParaRPr lang="en-US" altLang="zh-TW" dirty="0" smtClean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>
              <a:latin typeface="Arial" pitchFamily="34" charset="0"/>
            </a:endParaRP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1C63B-426D-4D83-BDEA-0ADF467A0B17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22</a:t>
            </a:fld>
            <a:endParaRPr lang="en-US" altLang="zh-TW" dirty="0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36F99-371E-441D-BFDC-1A898420DEA3}" type="slidenum">
              <a:rPr lang="en-US" altLang="zh-TW" smtClean="0"/>
              <a:pPr/>
              <a:t>23</a:t>
            </a:fld>
            <a:endParaRPr lang="en-US" altLang="zh-TW" dirty="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D4B22-D95B-48B5-A070-D8C4624CF75E}" type="slidenum">
              <a:rPr lang="en-US" altLang="zh-TW" smtClean="0"/>
              <a:pPr/>
              <a:t>24</a:t>
            </a:fld>
            <a:endParaRPr lang="en-US" altLang="zh-TW" dirty="0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D4B22-D95B-48B5-A070-D8C4624CF75E}" type="slidenum">
              <a:rPr lang="en-US" altLang="zh-TW" smtClean="0"/>
              <a:pPr/>
              <a:t>25</a:t>
            </a:fld>
            <a:endParaRPr lang="en-US" altLang="zh-TW" dirty="0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36F99-371E-441D-BFDC-1A898420DEA3}" type="slidenum">
              <a:rPr lang="en-US" altLang="zh-TW" smtClean="0"/>
              <a:pPr/>
              <a:t>26</a:t>
            </a:fld>
            <a:endParaRPr lang="en-US" altLang="zh-TW" dirty="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F3E43-BAFE-49EB-96E7-B0CDABCCDFE7}" type="slidenum">
              <a:rPr lang="en-US" altLang="zh-TW">
                <a:solidFill>
                  <a:prstClr val="black"/>
                </a:solidFill>
              </a:rPr>
              <a:pPr/>
              <a:t>27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40857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048" tIns="49524" rIns="99048" bIns="49524" anchor="b"/>
          <a:lstStyle/>
          <a:p>
            <a:pPr algn="r" defTabSz="990600"/>
            <a:fld id="{60977463-5984-404E-982B-D0998AB69262}" type="slidenum">
              <a:rPr lang="en-US" altLang="zh-TW" sz="1300">
                <a:solidFill>
                  <a:prstClr val="black"/>
                </a:solidFill>
                <a:latin typeface="Arial" charset="0"/>
              </a:rPr>
              <a:pPr algn="r" defTabSz="990600"/>
              <a:t>27</a:t>
            </a:fld>
            <a:endParaRPr lang="en-US" altLang="zh-TW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65175"/>
            <a:ext cx="5118100" cy="3838575"/>
          </a:xfrm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EBB4E-5BFE-4E1E-8BF0-BF4C74F31A35}" type="slidenum">
              <a:rPr lang="en-US" altLang="zh-TW" smtClean="0"/>
              <a:pPr/>
              <a:t>28</a:t>
            </a:fld>
            <a:endParaRPr lang="en-US" altLang="zh-TW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D4B22-D95B-48B5-A070-D8C4624CF75E}" type="slidenum">
              <a:rPr lang="en-US" altLang="zh-TW" smtClean="0"/>
              <a:pPr/>
              <a:t>29</a:t>
            </a:fld>
            <a:endParaRPr lang="en-US" altLang="zh-TW" dirty="0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D4B22-D95B-48B5-A070-D8C4624CF75E}" type="slidenum">
              <a:rPr lang="en-US" altLang="zh-TW" smtClean="0"/>
              <a:pPr/>
              <a:t>3</a:t>
            </a:fld>
            <a:endParaRPr lang="en-US" altLang="zh-TW" dirty="0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D02AC-D452-4622-9AA8-4A3363F3AAB4}" type="slidenum">
              <a:rPr lang="en-US" altLang="zh-TW" smtClean="0">
                <a:solidFill>
                  <a:prstClr val="black"/>
                </a:solidFill>
              </a:rPr>
              <a:pPr/>
              <a:t>4</a:t>
            </a:fld>
            <a:endParaRPr lang="en-US" altLang="zh-TW" dirty="0" smtClean="0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C4766-1DF0-42FB-BA21-2D6938840B8B}" type="slidenum">
              <a:rPr lang="en-US" altLang="zh-TW" smtClean="0"/>
              <a:pPr/>
              <a:t>5</a:t>
            </a:fld>
            <a:endParaRPr lang="en-US" altLang="zh-TW" dirty="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ED4B22-D95B-48B5-A070-D8C4624CF75E}" type="slidenum">
              <a:rPr lang="en-US" altLang="zh-TW" smtClean="0"/>
              <a:pPr/>
              <a:t>6</a:t>
            </a:fld>
            <a:endParaRPr lang="en-US" altLang="zh-TW" dirty="0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EBB4E-5BFE-4E1E-8BF0-BF4C74F31A35}" type="slidenum">
              <a:rPr lang="en-US" altLang="zh-TW" smtClean="0"/>
              <a:pPr/>
              <a:t>7</a:t>
            </a:fld>
            <a:endParaRPr lang="en-US" altLang="zh-TW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EBB4E-5BFE-4E1E-8BF0-BF4C74F31A35}" type="slidenum">
              <a:rPr lang="en-US" altLang="zh-TW" smtClean="0"/>
              <a:pPr/>
              <a:t>8</a:t>
            </a:fld>
            <a:endParaRPr lang="en-US" altLang="zh-TW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EBB4E-5BFE-4E1E-8BF0-BF4C74F31A35}" type="slidenum">
              <a:rPr lang="en-US" altLang="zh-TW" smtClean="0"/>
              <a:pPr/>
              <a:t>9</a:t>
            </a:fld>
            <a:endParaRPr lang="en-US" altLang="zh-TW" dirty="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dirty="0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C82D-40EC-4CD1-B802-31C383E7061B}" type="datetime1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CBFBD-DFE5-49BE-90E5-53145DC6AEC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E2A5-9F76-4CA1-87C1-5D7D184DF8D9}" type="datetime1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89AAE-BFFD-4C07-9E69-467850B8A9F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5A207-A678-47FA-92FC-B90F5DC3E3B2}" type="datetime1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24FA3-9736-4B82-859D-1447DB5E1C4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3EA23-0E52-4EDA-82ED-CCDEF65EDDDF}" type="datetime1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4F3F2-E3C5-4B34-9C95-9F25CA6DCBF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32B1-0BDE-49EB-887C-C1350220AE08}" type="datetime1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6E16-0BFC-4044-BB09-2D6C465E69C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C82D-40EC-4CD1-B802-31C383E7061B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2015/5/7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CBFBD-DFE5-49BE-90E5-53145DC6AEC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042988" y="537368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TW" altLang="en-US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0BE8-0C4B-460D-A69A-EAEB6205ABA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8" name="Picture 57" descr="surveon logo_Colored_solg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371593"/>
            <a:ext cx="1296144" cy="369775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8BE7-F08C-41E4-81CB-2750E93D660E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2015/5/7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6A3BF-C697-406A-9A0B-89EC32CFB39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15B8F-3DA5-4887-BC3F-728ECD61EAF2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2015/5/7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F664-A48F-48C9-899C-FE21041B4DD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26E42-71EC-45D9-8D48-A93A069487E8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2015/5/7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9057-FCBF-4CF5-B6D3-A1D280679DB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1572C-947A-4D54-B453-8A3729E459EE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2015/5/7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DFAAC-9926-4541-BC67-97690003BC5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042988" y="537368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TW" altLang="en-US">
              <a:latin typeface="Arial" charset="0"/>
              <a:ea typeface="新細明體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495325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0BE8-0C4B-460D-A69A-EAEB6205ABA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9" name="Picture 57" descr="surveon logo_Colored_solga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6371593"/>
            <a:ext cx="1296144" cy="369775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4F6D9-B596-4787-BAB7-8E9DFF85F51F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2015/5/7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2004-8EB0-4EB4-AE8E-B41461CBD64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B873-F2D9-45E6-A2DE-96E91BC0D1A5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2015/5/7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9E4BA-1A60-4D32-81D4-A9E935C8CB0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9FAD-9888-4554-9CC7-92CE0515CD4E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2015/5/7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2EADC-1988-40BA-85B1-4F98AF41307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DE2A5-9F76-4CA1-87C1-5D7D184DF8D9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2015/5/7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89AAE-BFFD-4C07-9E69-467850B8A9F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5A207-A678-47FA-92FC-B90F5DC3E3B2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2015/5/7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24FA3-9736-4B82-859D-1447DB5E1C4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3EA23-0E52-4EDA-82ED-CCDEF65EDDDF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2015/5/7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4F3F2-E3C5-4B34-9C95-9F25CA6DCBF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32B1-0BDE-49EB-887C-C1350220AE08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2015/5/7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6E16-0BFC-4044-BB09-2D6C465E69C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58BE7-F08C-41E4-81CB-2750E93D660E}" type="datetime1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6A3BF-C697-406A-9A0B-89EC32CFB39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15B8F-3DA5-4887-BC3F-728ECD61EAF2}" type="datetime1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F664-A48F-48C9-899C-FE21041B4DD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26E42-71EC-45D9-8D48-A93A069487E8}" type="datetime1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9057-FCBF-4CF5-B6D3-A1D280679DB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1572C-947A-4D54-B453-8A3729E459EE}" type="datetime1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DFAAC-9926-4541-BC67-97690003BC5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4F6D9-B596-4787-BAB7-8E9DFF85F51F}" type="datetime1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2004-8EB0-4EB4-AE8E-B41461CBD64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EB873-F2D9-45E6-A2DE-96E91BC0D1A5}" type="datetime1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9E4BA-1A60-4D32-81D4-A9E935C8CB0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9FAD-9888-4554-9CC7-92CE0515CD4E}" type="datetime1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2EADC-1988-40BA-85B1-4F98AF41307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D16F1B-D76B-4968-8CE6-AB650BE38A9B}" type="datetime1">
              <a:rPr lang="zh-TW" altLang="en-US"/>
              <a:pPr>
                <a:defRPr/>
              </a:pPr>
              <a:t>2015/5/7</a:t>
            </a:fld>
            <a:endParaRPr lang="en-US" altLang="zh-TW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12BA3B6-43B5-4FEB-9410-74B17DECF0C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042988" y="537368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TW" altLang="en-US">
              <a:latin typeface="Arial" charset="0"/>
              <a:ea typeface="新細明體" pitchFamily="18" charset="-120"/>
            </a:endParaRPr>
          </a:p>
        </p:txBody>
      </p:sp>
      <p:pic>
        <p:nvPicPr>
          <p:cNvPr id="9" name="Picture 57" descr="surveon logo_Colored_solga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0312" y="6371593"/>
            <a:ext cx="1296144" cy="369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12BA3B6-43B5-4FEB-9410-74B17DECF0C7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042988" y="537368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TW" altLang="en-US">
              <a:solidFill>
                <a:srgbClr val="000000"/>
              </a:solidFill>
              <a:latin typeface="Arial" charset="0"/>
              <a:ea typeface="新細明體" pitchFamily="18" charset="-120"/>
            </a:endParaRPr>
          </a:p>
        </p:txBody>
      </p:sp>
      <p:pic>
        <p:nvPicPr>
          <p:cNvPr id="10" name="Picture 57" descr="surveon logo_Colored_solga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80312" y="6371593"/>
            <a:ext cx="1296144" cy="369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10" Type="http://schemas.openxmlformats.org/officeDocument/2006/relationships/image" Target="../media/image50.jpeg"/><Relationship Id="rId4" Type="http://schemas.openxmlformats.org/officeDocument/2006/relationships/image" Target="../media/image45.gif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7.jpeg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6.png"/><Relationship Id="rId11" Type="http://schemas.openxmlformats.org/officeDocument/2006/relationships/image" Target="../media/image91.jpe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on.com/product/NVR_support.as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urveon.com/product/SMR8300.as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on.com/vms/index.as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on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image" Target="../media/image6.png"/><Relationship Id="rId21" Type="http://schemas.openxmlformats.org/officeDocument/2006/relationships/image" Target="../media/image31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4" Type="http://schemas.openxmlformats.org/officeDocument/2006/relationships/image" Target="../media/image7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ppt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b_LCD_2_lay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4841" y="4280867"/>
            <a:ext cx="4321175" cy="25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surveon logo_Colored_solga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9563" y="6021388"/>
            <a:ext cx="223202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0" y="2204467"/>
            <a:ext cx="9144000" cy="2016621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TW" altLang="en-US" sz="3600">
              <a:solidFill>
                <a:srgbClr val="FFFFFF"/>
              </a:solidFill>
            </a:endParaRPr>
          </a:p>
        </p:txBody>
      </p:sp>
      <p:sp>
        <p:nvSpPr>
          <p:cNvPr id="17411" name="文字方塊 11"/>
          <p:cNvSpPr txBox="1">
            <a:spLocks noChangeArrowheads="1"/>
          </p:cNvSpPr>
          <p:nvPr/>
        </p:nvSpPr>
        <p:spPr bwMode="auto">
          <a:xfrm>
            <a:off x="323528" y="2492375"/>
            <a:ext cx="82073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4000" dirty="0" smtClean="0">
                <a:solidFill>
                  <a:schemeClr val="bg1"/>
                </a:solidFill>
              </a:rPr>
              <a:t>Surveon Enterprise SMR8300</a:t>
            </a:r>
          </a:p>
          <a:p>
            <a:r>
              <a:rPr lang="en-US" altLang="zh-TW" sz="4000" dirty="0" smtClean="0">
                <a:solidFill>
                  <a:schemeClr val="bg1"/>
                </a:solidFill>
              </a:rPr>
              <a:t>Product Introduction</a:t>
            </a:r>
            <a:endParaRPr lang="en-US" altLang="zh-TW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\\nasshare\surveontech\Marketing\06_materials\FTP_04_Product Images\NVR\SMR\EMR_SMR_2000_5000_8000\SMR8000_6000H_Fro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509120"/>
            <a:ext cx="1008112" cy="1842136"/>
          </a:xfrm>
          <a:prstGeom prst="rect">
            <a:avLst/>
          </a:prstGeom>
          <a:noFill/>
        </p:spPr>
      </p:pic>
      <p:sp>
        <p:nvSpPr>
          <p:cNvPr id="9" name="副标题 2"/>
          <p:cNvSpPr>
            <a:spLocks/>
          </p:cNvSpPr>
          <p:nvPr/>
        </p:nvSpPr>
        <p:spPr bwMode="auto">
          <a:xfrm>
            <a:off x="5364088" y="5157192"/>
            <a:ext cx="345169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TW" sz="1600" dirty="0" smtClean="0"/>
              <a:t>Sales </a:t>
            </a:r>
            <a:r>
              <a:rPr kumimoji="0" lang="en-US" altLang="zh-TW" sz="1600" dirty="0"/>
              <a:t>&amp; Marketing Department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kumimoji="0" lang="en-US" altLang="zh-TW" sz="1600" dirty="0" smtClean="0"/>
              <a:t>Surveon Technology</a:t>
            </a:r>
            <a:endParaRPr kumimoji="0" lang="zh-TW" alt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10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5" name="文字方塊 11"/>
          <p:cNvSpPr txBox="1">
            <a:spLocks noChangeArrowheads="1"/>
          </p:cNvSpPr>
          <p:nvPr/>
        </p:nvSpPr>
        <p:spPr bwMode="auto">
          <a:xfrm>
            <a:off x="0" y="2276475"/>
            <a:ext cx="9144000" cy="2016621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TW" altLang="en-US" sz="3600">
              <a:solidFill>
                <a:srgbClr val="FFFFFF"/>
              </a:solidFill>
            </a:endParaRPr>
          </a:p>
        </p:txBody>
      </p:sp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323528" y="27809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3600" dirty="0" smtClean="0">
                <a:solidFill>
                  <a:schemeClr val="bg1"/>
                </a:solidFill>
                <a:ea typeface="新細明體" pitchFamily="18" charset="-120"/>
              </a:rPr>
              <a:t>SMR8300 Feature Highlights</a:t>
            </a:r>
            <a:endParaRPr lang="en-US" altLang="zh-TW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78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836712"/>
          </a:xfrm>
        </p:spPr>
        <p:txBody>
          <a:bodyPr/>
          <a:lstStyle/>
          <a:p>
            <a:pPr algn="l"/>
            <a:r>
              <a:rPr kumimoji="0" lang="en-US" altLang="zh-TW" sz="3000" b="1" dirty="0" smtClean="0">
                <a:solidFill>
                  <a:srgbClr val="4F81BD"/>
                </a:solidFill>
                <a:latin typeface="+mn-lt"/>
                <a:ea typeface="新細明體" pitchFamily="18" charset="-120"/>
              </a:rPr>
              <a:t>Simple Configurations with Wizard</a:t>
            </a:r>
            <a:endParaRPr lang="en-US" altLang="zh-TW" sz="3000" b="1" dirty="0" smtClean="0">
              <a:solidFill>
                <a:srgbClr val="4F81BD"/>
              </a:solidFill>
              <a:latin typeface="+mn-lt"/>
            </a:endParaRPr>
          </a:p>
        </p:txBody>
      </p:sp>
      <p:sp>
        <p:nvSpPr>
          <p:cNvPr id="25621" name="Rectangle 11"/>
          <p:cNvSpPr>
            <a:spLocks noChangeArrowheads="1"/>
          </p:cNvSpPr>
          <p:nvPr/>
        </p:nvSpPr>
        <p:spPr bwMode="auto">
          <a:xfrm>
            <a:off x="-322" y="67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7940" name="AutoShape 4" descr="data:image/jpeg;base64,/9j/4AAQSkZJRgABAQAAAQABAAD/2wCEAAkGBhIQEBAUEBARExEUGBUUFBUUGBgVEBUQFxUVFhUUFxUXHCYeFxkjGhgUHy8hIycpLCwsFR8xNTAqNSYrLCkBCQoKDgwOGg8PGikkHCQtLCwsKSksLS0sLS0sKy0tLiwpLSwpKSwqLCwpLCksLCwpLCwtLCksKS0sLCwsLCwpLP/AABEIAJMBWAMBIgACEQEDEQH/xAAbAAEAAgMBAQAAAAAAAAAAAAAABAUCAwYBB//EAFEQAAEDAgEECgwJCgYDAQAAAAEAAgMEERIFBiExE0FRU1RhcZGSkxQVFiIyM1KBsbLR0gckNEKhwcLh8CM1Q1VicnOCotMXY3SDs+JFZMMl/8QAGgEBAAMBAQEAAAAAAAAAAAAAAAECAwQFBv/EAC8RAQABAgUDAgQFBQAAAAAAAAABAhEDEhMhUTFBkQQUIjNhsUJScYHBMqHR8PH/2gAMAwEAAhEDEQA/APuKIiAiIgIiICIiAiIgIiICIiAiIgIiICIiAiIgIiICIiAiIgLCaZrGlz3BrRpJJsAN0lZqJlQXid/L6wQSgV6uaoMomlsH37GPgk6dh06iduLj+byaulBRMxYRERAiIgIiICIiAiIgIiICIiAiIgIiICIiAiIgIiICIiAiIgIiICIiAiIgIiICIiAiIgKLlPxTuVvrNUpRcp+Kdyt9ZqJjqhQQB8TQdw+kqDQ1TqN+xyH4sfBcf0J2mk70do/N1arWsqHxbfxtlZVEAeCCPxucYVW8xdYoubo680bhHKT2MdDHn9CTqa471tB3zdR0WI6RWYTFhERECIiAiIgIiICIiAiIgIiICIiAiKpne90r2tLtH7TmgDCzRYDdJRMRdbIqxjJRt87nn6lgYJPKPTeoutklbIqtkcg+cPO55+tYdjv3w9N/tS5klboqpjJB+kb5y8/aWGwHymdKT30uZJXCKoYHDVJHzv8ArkWGwjy4+k/+4lzJK6RUzdGqWPnP1vWGxt32PpO/uJdOnK8RUjSBqnj5/a9YYYx+mj6R99LmnK+RUsLAbhkzTfaFnfaKyGTx+x1bUuZJXCXVR2JYHvmgbfeMA8+hR9hi3yHoRexRNUQjIv15dUbTGNU0Y5BGPqWAZBvkPRi91Rnp5Mv1X90uqG8On8tEAddhEAeXRpWGGn3yLoxe6mpTyZY5dDdQMo1kZjNpGE3b84eW3jVe2WAapoxybGPQ1e9lQ8IHOz2KNSnkyxyl0Pi2/jbK3qDFlGBrQBMyw3XC6y7bQ76znVdSnmGuaOW+op2vBDgDrGnSLHWCNsKHRV5p3COUnYjoY862E6mPPk7jvMVt7cQb6znWmpr6d7SDIw3FtOkWO0RthNSnmFZmme6/Rc5krLTIvyb5A6MDvH3u5o8h22eI7mtWXdBT76OY+xW1aOY8sZtCxRV3dDT76OZ3sXndDT75/S72Jq0fmjyi8LJFW90UHlnou9ixfnLTjXJYbpa63oTVw/zR5LwtEUejr45heKRrxutN1IWiRERAREQEREHN535xdjBsbHASPBI0hpIGgNBINiTt22lwjsuSk3NC8nbJqZblS/ha+V0fJ9pY3XJiVTd73o8CmcOJQe203AW9fN7ydtJf1ezrpveU0OvpGkfQl1nnl2e3p5nzKEcqS/q+LzzTe+sO2U/6vp+sn/uqwuvLpnk9vTzPmUHtjN+r6brJ/wC6hyhN+r6Xpzf3VOuvLpnk0KeZ8ygiun4BSc8v9xeivn4BR88v9xTbpdM0p0KeZ8ygurp9qhox1h9Mi8FbUcDouZ/vqVNVMZbG9jb6sTg2/JcrMOuLjSPoTNJo08z5lD7NqOBUPRd76OranapKEfyE+l6mXS6jPJoU/XzKEKyq4LQdX/2Xorarg1B1X/ZS7pdM8p0Kfr5ctl6okZ+UDWwyDWIrhh4wL6F9M+DbOV9bSEym8sbsBd5TbAtceOxseRfNs8PAPJ9S6/4E/k1R++z1F0YU3h5XrqYiuLOiyrloOe6KIs2YaWiRuJlgSPB1XNjpOpVfx7dpR/tM9ihf+UfyH0uV9UVbI7bJIxlzYY3Nbc7gxHSV5WJi1ZniVTN1d8e3aXqmexe3rvKpeqZ7Fa3Wl1ZGHhhkYJDpDC5okI3Q29yPMstWtW8q7DXb5B1Ufur349vsHVR+6rW68umrUXlWXrt+h6qP3Vjhr+ER9XH7itV4mrUXlWfH+Es6uP3F6ez+FNHJHHf1FZLRV1scTcUsjI26sT3Brb7lymrXyXlCw1/DP6IvcXtq/hn9EfuKRSZUhm8VNFJ+49rjbzFSUnFrjuXlXEVx11h8zYx6GLzY63hr+ZvuqxRRrV8l5V+Ct4a/mb7qxdFWHXWyeaw9AWOW844KMM2dzgZDhY1rXPe47ga0XO1zr2kzhp5TE1sgD5Wl7GPBZIWgkE4XC4tY8ytnxbX3sXl7sFZw6Xn+5YTQVWE4qt7xttdYtPOFZrCXUVXVrnuXlyGT8qvpK+PASGv0PbtHVdfZoZMTQd0L4ZX/AC+HlX2+i8WzkC9r0s3w4aU9G9ERdKwiIgIiIPlfwtfK6Pk+0q/LJ+LVH8OT1CrD4W/ldH+79pVuWT8WqP4cnqFceJ/U+j9J8j9kfNN3xGk/hM9CjT5zSOfK2mpXztidgkeHNY3GNbW4jd5HEouauclKKaki2dmy4I2YNOLHYC3LdR838twUjamGpkbFIyaV5DtBexxxNc3ytCjLvOy0YkZaYiq0W3nbjos3Z2x7FTStY4xzSCJxOh0Tzos4cost1RnE1lbFS4e+ewvxX0AgEhttu4afoVBHk10uS6l2EtdJJLVRA+E0Y8bNG1cA9JQzV7NFLlCxuyeBzd3YY2tZIOQ43lTlhWcauLX+k/t3/jy6yPL7TNVMLcMdM1pfIToxEFxba20ONQBna8NZLJSuZSvIAlL2l4a7wHuj2mnRt7ahUtG+bJtY9oJkqjLKN0gmzG9Fv0qFBDRy07BLlGowlrQ6F0x0OFu82M6dBG5tKIpgqxcTa09r9udv7WdDljOcwTsgZC6WSRmKMNIAL8Vg031CwJLuJWdNVOMQfKzY3YS5zL4sNr3FxrVHK0DK0I3KV1unZdBNHia5p1OBHOLKk22dGHNUzVMz3tZyebeSI65jqqrYJXyudga65bHECQ1rRtairWV8OTIDhDy1z/ycdy5xkdYCNl9Q0X4rlVOauW46WE01U9sMsLnAY+9D4ySWuadR2/oXuXsrxyikqIyXwQVI2R1ja1m9+L62i+taTEzVbs5qKqKcLNFs1t+frf8ARYx5yysliZVUpgbKcMbw9r24zqa6wGElZVWX5TNLFTU2zGHDshLxGA5wxBrbjSbKuzjypFVdjQ08jZZHTRv7w4sEbDdzyRq0LDOF9O1888FYIKqMEPaDokc0aGvjPhblwFEUxwtViVRe1V4jvtfp0jszzvypUMNHscLwHSxOP5QNLpCfEOA+knQukyfPI+MOli2J5vdmIPsL6O+GhcznDWOdTZOmlGC01PJJuM2yTuBdPTVbJW4o3te03GJpu240HSFWrpDXCm+JVvxsoc7/AAD+Npdh8Cnyao/fZ6i4/O7wD+Npdh8Cnyao/fZ6i2wejg9f/VD0/nN/IfS5UXwm5LFVU5MgP6R07RxOMYwnnsr135zfyH0uVfnd+csi/wAWX1AvMpm2LeOJ+0vA7rDMfLBmoIjKbSQh0M19YfD3rieUAHzrh8mgz5ToK5971U9RsY3KaKPBGLeYlbc6JJqSsq6aFpw5U2PYyNTZXOwTnzgm/mV9lqjbDXZCiYLMjMrG8jYgFeIimZmPxRPi3+fslZZWzrkZUGmpKU1M7Wh8l3iOKNp1YnEHTxca2Zu50mpllgngNPVRAOfGXB7Sx1sL2PHhDSOS6pcm5UipMrZSZUyMiM+wyxPkIYxzGtLS0Odo0H0FbMj1LarLU88Dg+CKnbAZG6Y3Suka/CHanWAOpZzRFp27Xv8A7sixknP2esc0U1A57WvLJ3GQNbGMdhhJAxuw98QNWpS587aiSaZlDRioZCcD5XSiJhkGlzGAtNyN1afgwHxE8c8//IuazbyfE11VDUZTqqOdk8jjG2o2CNzHWc2QA2BJGsjiVslGarbp+paHf5uZwNrYdka0sc1zo5I3aXMlabOaSNfLxrnvhSYHQ0QcAWmrhBB0gg4gQRuK1zQybTQxS9i1Dqhr5HOkkc8SEy2GLvgNJ1Hzqn+FSEPgo2u8F1VE02NjYhwOnaVMO0Y0W6IjqgZ9ZKp6V1DJRsjhqjOxrRCA0vYfCDmt1jVpsr/OPPQ0tVHTMpnTSSx448LrEyYy0MOjQ2wJLtq2pScj5l0dK/ZIofyg1Pe50jwP2S8nD5rKtrfz9S/6ST/kcpiqmrad7RPVKTW52y08MOz0vxyZ7o46djw7ER87HbQ21r8q0R531EE0MeUKRsLZ3YIpI5NkZsh1Mfua9aj521Ap8pZMqJdEAEsTnnwWSOHek7l/slac+spxVXYVNTyMlmfURSfk3B+CNmLE8kHvdY18ammimbbdb78f8ELOarrO3NHgpY3ljZtgBkAEjSDie4/MI3OJdBLlMdsKKOWlj7IfA9+yXxPiIvija62ka9PGo2Wz/wDt5M/hVHoK8yr+fKH+BN6Sm0xEW/DP8impMq5QGVazBSRuk2OIOiM1mNYPBeHW0k7nGvorz3unXbTyrjIK6ODLlYZpGRh9PEWl5DWnDa9idC7N5u08izxt7bdo+yJcNXfL4eVfbqLxbOQL4jXfL4eVfbqLxbOQL1vSfLhpT0b0RF1LCIiAiIg+V/C38ro/3ftKMVbfCxktxfTT/MZ3rjtNN7gniP1KqbW0ej40OZcWLHxPo/RVRpQ0tpYwbiOMEbYa0H0L2WnY4guYxxGouaCRyEjQt3ZVJwtvMnZNJwtvMs7S7M1LArW2mYG4AxoZ5IAw6dejUt+z0vC2cy92Wl4XGlpM1LUxoaAAAANAA0ADiCj9r4sWPYo8evFhbivy2upuyU3C40xU3C403L0yjmJuLFhGK1sVhiw7l9xZ3W74vwqNLQcKiROaEKooo5LGSNjyNWJodbnC2CMWw2GHVaww23LKTgg4VEmxQ8JiQvSg09DHGSY42MJ14WgX5ljNk2F7w98UbnjU4tBdzqw2GLhMXOmwRcJi503R8NrIksTXtLXtDmnWCLgjkK8ggbG0NY0NaNQaLAeZTOxo+ERc6dix8Ii50TeL3cpnb4B/G0ux+BX5NUfvs9RcvnJRbIx+BzXBui423HQGjdJXefBnm9JR0zxKC1z3NdY6wAwD2rowujyPXTetVu/Ob+Q+lyupaVjnMc5jXOYSWOIBc0kWJadrQquqpizKJLtAOjTqsSSDyWK6LsMb9FzrxsW+Z4M9UCWkje5j3Ma57LljiAXNJ0HCdq+hJaVjnMe5jS9l8DiLubcWNjtXCndhDfYuknYX+bF0lnuqrK/JcNQAJ4Y5QNQe0OtyX1LZTUrImhkbGsYNTWgBo8wU/sH/ADI+knYB8uPpBN7WECmpGRNwxsaxtybNFhiJuTYbZKi5QyFTVBBnp4ZXDQC9gc625c6bK47APlx9IJ2vPlM6QS8xNxApaRkTQyJjGMGprAGtHmCxqqOOUNEsbXhpDm4gDZ41OF9RCsO17vKZ0gna526zpBN+oirQ6ijMglMbTK1pYH278MJuWg7l1YdrnbrekE7XP/Z5wo3EGppmStLJGNew62uAc0+YqLk7IVNTEmCniiJ1ljQCeK+uyt+1z/2ecJ2uf+zzhTebWFfJRRukZI6NpkYCGPI79odrAO1dH0UZkbIY2mVoLWvI79rTrAO0FP7Xv4ucLzte/i5wl5FRlHINNUlpnp4pS3Q0vaCQNy+4pjxZvmUvsB+4OcLw5NeQ7UABckkJMzI+e13y+HlX26i8WzkC+MzULn17LDQ27if2Rouvs1F4tnIF7npflw1p6N6Ii6lhERAREQYyxBwLXAOadBBFwRuEFUVTmRSO8GCJp4mAj6VfoostFUx0ly5zAp97i6DVDbm1QxyPZKym73yrNOkNI0ecrtFpko43G7o2E7paCechMsLRi1R3ly/c9kzyKXpfenc1kw/Mpul966hlFGL2jYL67NA+pau1MG8RdBvsUZYW1quXOdy2Td7pukPanclk0/o6fpD2rpWZNibqijHIxo+pajkOn4PB1bPYmWDWq5c93HZO3qn6Q9qdxeTt6g6Q9q6NmR4G6oIRyMaPqWHaGn3iPohMsJ16uXPdxGTt5h6f3p3C5P3mLp/eujZkaAaoIuiD6Qtfc9TbxHzKMsGvVyoDmDk/eI+n968/w+oN4Z0z7V0TMhU4vaCPT+yD6Vr7mqXeGfT7UyQnXr5UP+HdBvA6Z9qf4cUO8/1u9q6Bmb1ML2hZp8/pWvuXpd5HO72pkg9xXyg5NzPpqdwdFCMQ0tLjiwndAJtfjVvsZ3FpZm5TC9oW6eN3tWHczT+Qem/2qcqs4szvLXlHIcdQBsseK2o6nDzhV/cNTb0/rH+1W7M3acfo78rnH61r7mKfyX9Y/wB5VnCpneYUmYnrCs7hqbe5Osd7V53C029y9Y5W7M3IBfvX6f8AMfo5O+WHczDuzdbJ7yro0cI+HhV9w1N5E3WOXncLT+TP1jlcszehG++eSS/rLX3NReXUddJ7yaFHB8PCq7hqfcn6w+xedw0H/sdYfYrhub0YBs+fTt7LISOS5WiqyMI24hNOSC3QZCWnvgNIUaFHB8PCsOZVP5VR1n3LzuLp/LqOs+5XFGe8b5/SVtuo0aOGunTwou4uDfKnrP8AqgzJhOqWp6we6r4C6guLqlxjiJbC02lkGtx8hn1lNCjhWqiiOykjzYjeXbC6qe1pw49laGl22B3husxmh/qx/usP2F2cEDY2hrAGtGgAarLYp9vh8MbQ4c5ocdZ1jPdXnckfKrOmz3V3KJ7fD4LQ4Y5pny6zpM9idypHzqs8Rcyx5dC7lE9vh8FoctkzNmziS3CCQXEm8j7agTtNG4PpXUNFgvUW0REbQkREUgiIgIiICIiAiIgIiICIiAiIgIiICIiAiIgIiICIiAiIgIiICiZU8U7+X1gpaiZU8U7+X1giY6oVH4Dfxtlb2tvqWmiF2Nt+NJUOaodUSGCBxDB4+Yah/ltPlH7+WkOiarFRK+peYac2jBtPN/8ANm64/Rr3Ab+np2xtDWANaBYAbixpKRkTGsjaGtGofWd08a3K7nmbiIiIEREBERAREQEREBERAREQEREBERAREQEREBERAREQEREBERAREQEREBERAREQFEyp4p38vrBS1orabZI3MuW32xrGkHRxoQo4XOmAhhNmjx0g2r6cDeNXtJRsiaGxtDWj6TundKUtK2JgawWaPxc7pW5EzNxERE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336103" y="715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7942" name="AutoShape 6" descr="data:image/jpeg;base64,/9j/4AAQSkZJRgABAQAAAQABAAD/2wCEAAkGBhIQEBAUEBARExEUGBUUFBUUGBgVEBUQFxUVFhUUFxUXHCYeFxkjGhgUHy8hIycpLCwsFR8xNTAqNSYrLCkBCQoKDgwOGg8PGikkHCQtLCwsKSksLS0sLS0sKy0tLiwpLSwpKSwqLCwpLCksLCwpLCwtLCksKS0sLCwsLCwpLP/AABEIAJMBWAMBIgACEQEDEQH/xAAbAAEAAgMBAQAAAAAAAAAAAAAABAUCAwYBB//EAFEQAAEDAgEECgwJCgYDAQAAAAEAAgMEERIFBiExE0FRU1RhcZGSkxQVFiIyM1KBsbLR0gckNEKhwcLh8CM1Q1VicnOCotMXY3SDs+JFZMMl/8QAGgEBAAMBAQEAAAAAAAAAAAAAAAECAwQFBv/EAC8RAQABAgUDAgQFBQAAAAAAAAABAhEDEhMhUTFBkQQUIjNhsUJScYHBMqHR8PH/2gAMAwEAAhEDEQA/APuKIiAiIgIiICIiAiIgIiICIiAiIgIiICIiAiIgIiICIiAiIgLCaZrGlz3BrRpJJsAN0lZqJlQXid/L6wQSgV6uaoMomlsH37GPgk6dh06iduLj+byaulBRMxYRERAiIgIiICIiAiIgIiICIiAiIgIiICIiAiIgIiICIiAiIgIiICIiAiIgIiICIiAiIgKLlPxTuVvrNUpRcp+Kdyt9ZqJjqhQQB8TQdw+kqDQ1TqN+xyH4sfBcf0J2mk70do/N1arWsqHxbfxtlZVEAeCCPxucYVW8xdYoubo680bhHKT2MdDHn9CTqa471tB3zdR0WI6RWYTFhERECIiAiIgIiICIiAiIgIiICIiAiKpne90r2tLtH7TmgDCzRYDdJRMRdbIqxjJRt87nn6lgYJPKPTeoutklbIqtkcg+cPO55+tYdjv3w9N/tS5klboqpjJB+kb5y8/aWGwHymdKT30uZJXCKoYHDVJHzv8ArkWGwjy4+k/+4lzJK6RUzdGqWPnP1vWGxt32PpO/uJdOnK8RUjSBqnj5/a9YYYx+mj6R99LmnK+RUsLAbhkzTfaFnfaKyGTx+x1bUuZJXCXVR2JYHvmgbfeMA8+hR9hi3yHoRexRNUQjIv15dUbTGNU0Y5BGPqWAZBvkPRi91Rnp5Mv1X90uqG8On8tEAddhEAeXRpWGGn3yLoxe6mpTyZY5dDdQMo1kZjNpGE3b84eW3jVe2WAapoxybGPQ1e9lQ8IHOz2KNSnkyxyl0Pi2/jbK3qDFlGBrQBMyw3XC6y7bQ76znVdSnmGuaOW+op2vBDgDrGnSLHWCNsKHRV5p3COUnYjoY862E6mPPk7jvMVt7cQb6znWmpr6d7SDIw3FtOkWO0RthNSnmFZmme6/Rc5krLTIvyb5A6MDvH3u5o8h22eI7mtWXdBT76OY+xW1aOY8sZtCxRV3dDT76OZ3sXndDT75/S72Jq0fmjyi8LJFW90UHlnou9ixfnLTjXJYbpa63oTVw/zR5LwtEUejr45heKRrxutN1IWiRERAREQEREHN535xdjBsbHASPBI0hpIGgNBINiTt22lwjsuSk3NC8nbJqZblS/ha+V0fJ9pY3XJiVTd73o8CmcOJQe203AW9fN7ydtJf1ezrpveU0OvpGkfQl1nnl2e3p5nzKEcqS/q+LzzTe+sO2U/6vp+sn/uqwuvLpnk9vTzPmUHtjN+r6brJ/wC6hyhN+r6Xpzf3VOuvLpnk0KeZ8ygiun4BSc8v9xeivn4BR88v9xTbpdM0p0KeZ8ygurp9qhox1h9Mi8FbUcDouZ/vqVNVMZbG9jb6sTg2/JcrMOuLjSPoTNJo08z5lD7NqOBUPRd76OranapKEfyE+l6mXS6jPJoU/XzKEKyq4LQdX/2Xorarg1B1X/ZS7pdM8p0Kfr5ctl6okZ+UDWwyDWIrhh4wL6F9M+DbOV9bSEym8sbsBd5TbAtceOxseRfNs8PAPJ9S6/4E/k1R++z1F0YU3h5XrqYiuLOiyrloOe6KIs2YaWiRuJlgSPB1XNjpOpVfx7dpR/tM9ihf+UfyH0uV9UVbI7bJIxlzYY3Nbc7gxHSV5WJi1ZniVTN1d8e3aXqmexe3rvKpeqZ7Fa3Wl1ZGHhhkYJDpDC5okI3Q29yPMstWtW8q7DXb5B1Ufur349vsHVR+6rW68umrUXlWXrt+h6qP3Vjhr+ER9XH7itV4mrUXlWfH+Es6uP3F6ez+FNHJHHf1FZLRV1scTcUsjI26sT3Brb7lymrXyXlCw1/DP6IvcXtq/hn9EfuKRSZUhm8VNFJ+49rjbzFSUnFrjuXlXEVx11h8zYx6GLzY63hr+ZvuqxRRrV8l5V+Ct4a/mb7qxdFWHXWyeaw9AWOW844KMM2dzgZDhY1rXPe47ga0XO1zr2kzhp5TE1sgD5Wl7GPBZIWgkE4XC4tY8ytnxbX3sXl7sFZw6Xn+5YTQVWE4qt7xttdYtPOFZrCXUVXVrnuXlyGT8qvpK+PASGv0PbtHVdfZoZMTQd0L4ZX/AC+HlX2+i8WzkC9r0s3w4aU9G9ERdKwiIgIiIPlfwtfK6Pk+0q/LJ+LVH8OT1CrD4W/ldH+79pVuWT8WqP4cnqFceJ/U+j9J8j9kfNN3xGk/hM9CjT5zSOfK2mpXztidgkeHNY3GNbW4jd5HEouauclKKaki2dmy4I2YNOLHYC3LdR838twUjamGpkbFIyaV5DtBexxxNc3ytCjLvOy0YkZaYiq0W3nbjos3Z2x7FTStY4xzSCJxOh0Tzos4cost1RnE1lbFS4e+ewvxX0AgEhttu4afoVBHk10uS6l2EtdJJLVRA+E0Y8bNG1cA9JQzV7NFLlCxuyeBzd3YY2tZIOQ43lTlhWcauLX+k/t3/jy6yPL7TNVMLcMdM1pfIToxEFxba20ONQBna8NZLJSuZSvIAlL2l4a7wHuj2mnRt7ahUtG+bJtY9oJkqjLKN0gmzG9Fv0qFBDRy07BLlGowlrQ6F0x0OFu82M6dBG5tKIpgqxcTa09r9udv7WdDljOcwTsgZC6WSRmKMNIAL8Vg031CwJLuJWdNVOMQfKzY3YS5zL4sNr3FxrVHK0DK0I3KV1unZdBNHia5p1OBHOLKk22dGHNUzVMz3tZyebeSI65jqqrYJXyudga65bHECQ1rRtairWV8OTIDhDy1z/ycdy5xkdYCNl9Q0X4rlVOauW46WE01U9sMsLnAY+9D4ySWuadR2/oXuXsrxyikqIyXwQVI2R1ja1m9+L62i+taTEzVbs5qKqKcLNFs1t+frf8ARYx5yysliZVUpgbKcMbw9r24zqa6wGElZVWX5TNLFTU2zGHDshLxGA5wxBrbjSbKuzjypFVdjQ08jZZHTRv7w4sEbDdzyRq0LDOF9O1888FYIKqMEPaDokc0aGvjPhblwFEUxwtViVRe1V4jvtfp0jszzvypUMNHscLwHSxOP5QNLpCfEOA+knQukyfPI+MOli2J5vdmIPsL6O+GhcznDWOdTZOmlGC01PJJuM2yTuBdPTVbJW4o3te03GJpu240HSFWrpDXCm+JVvxsoc7/AAD+Npdh8Cnyao/fZ6i4/O7wD+Npdh8Cnyao/fZ6i2wejg9f/VD0/nN/IfS5UXwm5LFVU5MgP6R07RxOMYwnnsr135zfyH0uVfnd+csi/wAWX1AvMpm2LeOJ+0vA7rDMfLBmoIjKbSQh0M19YfD3rieUAHzrh8mgz5ToK5971U9RsY3KaKPBGLeYlbc6JJqSsq6aFpw5U2PYyNTZXOwTnzgm/mV9lqjbDXZCiYLMjMrG8jYgFeIimZmPxRPi3+fslZZWzrkZUGmpKU1M7Wh8l3iOKNp1YnEHTxca2Zu50mpllgngNPVRAOfGXB7Sx1sL2PHhDSOS6pcm5UipMrZSZUyMiM+wyxPkIYxzGtLS0Odo0H0FbMj1LarLU88Dg+CKnbAZG6Y3Suka/CHanWAOpZzRFp27Xv8A7sixknP2esc0U1A57WvLJ3GQNbGMdhhJAxuw98QNWpS587aiSaZlDRioZCcD5XSiJhkGlzGAtNyN1afgwHxE8c8//IuazbyfE11VDUZTqqOdk8jjG2o2CNzHWc2QA2BJGsjiVslGarbp+paHf5uZwNrYdka0sc1zo5I3aXMlabOaSNfLxrnvhSYHQ0QcAWmrhBB0gg4gQRuK1zQybTQxS9i1Dqhr5HOkkc8SEy2GLvgNJ1Hzqn+FSEPgo2u8F1VE02NjYhwOnaVMO0Y0W6IjqgZ9ZKp6V1DJRsjhqjOxrRCA0vYfCDmt1jVpsr/OPPQ0tVHTMpnTSSx448LrEyYy0MOjQ2wJLtq2pScj5l0dK/ZIofyg1Pe50jwP2S8nD5rKtrfz9S/6ST/kcpiqmrad7RPVKTW52y08MOz0vxyZ7o46djw7ER87HbQ21r8q0R531EE0MeUKRsLZ3YIpI5NkZsh1Mfua9aj521Ap8pZMqJdEAEsTnnwWSOHek7l/slac+spxVXYVNTyMlmfURSfk3B+CNmLE8kHvdY18ammimbbdb78f8ELOarrO3NHgpY3ljZtgBkAEjSDie4/MI3OJdBLlMdsKKOWlj7IfA9+yXxPiIvija62ka9PGo2Wz/wDt5M/hVHoK8yr+fKH+BN6Sm0xEW/DP8impMq5QGVazBSRuk2OIOiM1mNYPBeHW0k7nGvorz3unXbTyrjIK6ODLlYZpGRh9PEWl5DWnDa9idC7N5u08izxt7bdo+yJcNXfL4eVfbqLxbOQL4jXfL4eVfbqLxbOQL1vSfLhpT0b0RF1LCIiAiIg+V/C38ro/3ftKMVbfCxktxfTT/MZ3rjtNN7gniP1KqbW0ej40OZcWLHxPo/RVRpQ0tpYwbiOMEbYa0H0L2WnY4guYxxGouaCRyEjQt3ZVJwtvMnZNJwtvMs7S7M1LArW2mYG4AxoZ5IAw6dejUt+z0vC2cy92Wl4XGlpM1LUxoaAAAANAA0ADiCj9r4sWPYo8evFhbivy2upuyU3C40xU3C403L0yjmJuLFhGK1sVhiw7l9xZ3W74vwqNLQcKiROaEKooo5LGSNjyNWJodbnC2CMWw2GHVaww23LKTgg4VEmxQ8JiQvSg09DHGSY42MJ14WgX5ljNk2F7w98UbnjU4tBdzqw2GLhMXOmwRcJi503R8NrIksTXtLXtDmnWCLgjkK8ggbG0NY0NaNQaLAeZTOxo+ERc6dix8Ii50TeL3cpnb4B/G0ux+BX5NUfvs9RcvnJRbIx+BzXBui423HQGjdJXefBnm9JR0zxKC1z3NdY6wAwD2rowujyPXTetVu/Ob+Q+lyupaVjnMc5jXOYSWOIBc0kWJadrQquqpizKJLtAOjTqsSSDyWK6LsMb9FzrxsW+Z4M9UCWkje5j3Ma57LljiAXNJ0HCdq+hJaVjnMe5jS9l8DiLubcWNjtXCndhDfYuknYX+bF0lnuqrK/JcNQAJ4Y5QNQe0OtyX1LZTUrImhkbGsYNTWgBo8wU/sH/ADI+knYB8uPpBN7WECmpGRNwxsaxtybNFhiJuTYbZKi5QyFTVBBnp4ZXDQC9gc625c6bK47APlx9IJ2vPlM6QS8xNxApaRkTQyJjGMGprAGtHmCxqqOOUNEsbXhpDm4gDZ41OF9RCsO17vKZ0gna526zpBN+oirQ6ijMglMbTK1pYH278MJuWg7l1YdrnbrekE7XP/Z5wo3EGppmStLJGNew62uAc0+YqLk7IVNTEmCniiJ1ljQCeK+uyt+1z/2ecJ2uf+zzhTebWFfJRRukZI6NpkYCGPI79odrAO1dH0UZkbIY2mVoLWvI79rTrAO0FP7Xv4ucLzte/i5wl5FRlHINNUlpnp4pS3Q0vaCQNy+4pjxZvmUvsB+4OcLw5NeQ7UABckkJMzI+e13y+HlX26i8WzkC+MzULn17LDQ27if2Rouvs1F4tnIF7npflw1p6N6Ii6lhERAREQYyxBwLXAOadBBFwRuEFUVTmRSO8GCJp4mAj6VfoostFUx0ly5zAp97i6DVDbm1QxyPZKym73yrNOkNI0ecrtFpko43G7o2E7paCechMsLRi1R3ly/c9kzyKXpfenc1kw/Mpul966hlFGL2jYL67NA+pau1MG8RdBvsUZYW1quXOdy2Td7pukPanclk0/o6fpD2rpWZNibqijHIxo+pajkOn4PB1bPYmWDWq5c93HZO3qn6Q9qdxeTt6g6Q9q6NmR4G6oIRyMaPqWHaGn3iPohMsJ16uXPdxGTt5h6f3p3C5P3mLp/eujZkaAaoIuiD6Qtfc9TbxHzKMsGvVyoDmDk/eI+n968/w+oN4Z0z7V0TMhU4vaCPT+yD6Vr7mqXeGfT7UyQnXr5UP+HdBvA6Z9qf4cUO8/1u9q6Bmb1ML2hZp8/pWvuXpd5HO72pkg9xXyg5NzPpqdwdFCMQ0tLjiwndAJtfjVvsZ3FpZm5TC9oW6eN3tWHczT+Qem/2qcqs4szvLXlHIcdQBsseK2o6nDzhV/cNTb0/rH+1W7M3acfo78rnH61r7mKfyX9Y/wB5VnCpneYUmYnrCs7hqbe5Osd7V53C029y9Y5W7M3IBfvX6f8AMfo5O+WHczDuzdbJ7yro0cI+HhV9w1N5E3WOXncLT+TP1jlcszehG++eSS/rLX3NReXUddJ7yaFHB8PCq7hqfcn6w+xedw0H/sdYfYrhub0YBs+fTt7LISOS5WiqyMI24hNOSC3QZCWnvgNIUaFHB8PCsOZVP5VR1n3LzuLp/LqOs+5XFGe8b5/SVtuo0aOGunTwou4uDfKnrP8AqgzJhOqWp6we6r4C6guLqlxjiJbC02lkGtx8hn1lNCjhWqiiOykjzYjeXbC6qe1pw49laGl22B3husxmh/qx/usP2F2cEDY2hrAGtGgAarLYp9vh8MbQ4c5ocdZ1jPdXnckfKrOmz3V3KJ7fD4LQ4Y5pny6zpM9idypHzqs8Rcyx5dC7lE9vh8FoctkzNmziS3CCQXEm8j7agTtNG4PpXUNFgvUW0REbQkREUgiIgIiICIiAiIgIiICIiAiIgIiICIiAiIgIiICIiAiIgIiICiZU8U7+X1gpaiZU8U7+X1giY6oVH4Dfxtlb2tvqWmiF2Nt+NJUOaodUSGCBxDB4+Yah/ltPlH7+WkOiarFRK+peYac2jBtPN/8ANm64/Rr3Ab+np2xtDWANaBYAbixpKRkTGsjaGtGofWd08a3K7nmbiIiIEREBERAREQEREBERAREQEREBERAREQEREBERAREQEREBERAREQEREBERAREQFEyp4p38vrBS1orabZI3MuW32xrGkHRxoQo4XOmAhhNmjx0g2r6cDeNXtJRsiaGxtDWj6TundKUtK2JgawWaPxc7pW5EzNxERE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336103" y="715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9" name="矩形 28"/>
          <p:cNvSpPr/>
          <p:nvPr/>
        </p:nvSpPr>
        <p:spPr bwMode="auto">
          <a:xfrm>
            <a:off x="3744416" y="6165304"/>
            <a:ext cx="936104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7488832" y="6165304"/>
            <a:ext cx="936104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2688" y="2356098"/>
            <a:ext cx="228546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180528" y="21602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55576" y="386104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1. Auto Detect HDD </a:t>
            </a:r>
            <a:endParaRPr lang="zh-TW" altLang="en-US" sz="16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347864" y="386104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2. Confirm Recording Plan</a:t>
            </a:r>
            <a:endParaRPr lang="zh-TW" altLang="en-US" sz="16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6048672" y="386104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3. Confirm Network Settings</a:t>
            </a:r>
            <a:endParaRPr lang="zh-TW" altLang="en-US" sz="16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3384376" y="594928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5. Auto Detect Cameras </a:t>
            </a:r>
            <a:endParaRPr lang="zh-TW" altLang="en-US" sz="1600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611560" y="594928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4. Time Synchronization</a:t>
            </a:r>
            <a:endParaRPr lang="zh-TW" altLang="en-US" sz="16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84376" y="4365104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4365104"/>
            <a:ext cx="2232248" cy="148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395536" y="921881"/>
            <a:ext cx="828092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US" altLang="zh-TW" sz="2000" kern="0" dirty="0" smtClean="0">
                <a:ea typeface="新細明體"/>
              </a:rPr>
              <a:t>Built-in OS and VMS - no installation required.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US" altLang="zh-TW" sz="2000" kern="0" dirty="0" smtClean="0">
                <a:ea typeface="新細明體"/>
              </a:rPr>
              <a:t>Step by step Wizard to complete setup and configurations in 5 minutes!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480720" y="594928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6. Setup Completed</a:t>
            </a:r>
            <a:endParaRPr lang="zh-TW" altLang="en-US" sz="1600" dirty="0"/>
          </a:p>
        </p:txBody>
      </p:sp>
      <p:pic>
        <p:nvPicPr>
          <p:cNvPr id="257027" name="Picture 3" descr="C:\Users\bridgette.pan.IFT\Desktop\66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4365104"/>
            <a:ext cx="2304256" cy="1528192"/>
          </a:xfrm>
          <a:prstGeom prst="rect">
            <a:avLst/>
          </a:prstGeom>
          <a:noFill/>
        </p:spPr>
      </p:pic>
      <p:pic>
        <p:nvPicPr>
          <p:cNvPr id="257028" name="Picture 4" descr="C:\Users\bridgette.pan.IFT\Desktop\5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8072" y="2356098"/>
            <a:ext cx="2181225" cy="1504950"/>
          </a:xfrm>
          <a:prstGeom prst="rect">
            <a:avLst/>
          </a:prstGeom>
          <a:noFill/>
        </p:spPr>
      </p:pic>
      <p:pic>
        <p:nvPicPr>
          <p:cNvPr id="257029" name="Picture 5" descr="C:\Users\bridgette.pan.IFT\Desktop\555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84376" y="2356098"/>
            <a:ext cx="2181225" cy="1504950"/>
          </a:xfrm>
          <a:prstGeom prst="rect">
            <a:avLst/>
          </a:prstGeom>
          <a:noFill/>
        </p:spPr>
      </p:pic>
      <p:sp>
        <p:nvSpPr>
          <p:cNvPr id="23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11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1" name="Rectangle 11"/>
          <p:cNvSpPr>
            <a:spLocks noChangeArrowheads="1"/>
          </p:cNvSpPr>
          <p:nvPr/>
        </p:nvSpPr>
        <p:spPr bwMode="auto">
          <a:xfrm>
            <a:off x="0" y="67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7940" name="AutoShape 4" descr="data:image/jpeg;base64,/9j/4AAQSkZJRgABAQAAAQABAAD/2wCEAAkGBhIQEBAUEBARExEUGBUUFBUUGBgVEBUQFxUVFhUUFxUXHCYeFxkjGhgUHy8hIycpLCwsFR8xNTAqNSYrLCkBCQoKDgwOGg8PGikkHCQtLCwsKSksLS0sLS0sKy0tLiwpLSwpKSwqLCwpLCksLCwpLCwtLCksKS0sLCwsLCwpLP/AABEIAJMBWAMBIgACEQEDEQH/xAAbAAEAAgMBAQAAAAAAAAAAAAAABAUCAwYBB//EAFEQAAEDAgEECgwJCgYDAQAAAAEAAgMEERIFBiExE0FRU1RhcZGSkxQVFiIyM1KBsbLR0gckNEKhwcLh8CM1Q1VicnOCotMXY3SDs+JFZMMl/8QAGgEBAAMBAQEAAAAAAAAAAAAAAAECAwQFBv/EAC8RAQABAgUDAgQFBQAAAAAAAAABAhEDEhMhUTFBkQQUIjNhsUJScYHBMqHR8PH/2gAMAwEAAhEDEQA/APuKIiAiIgIiICIiAiIgIiICIiAiIgIiICIiAiIgIiICIiAiIgLCaZrGlz3BrRpJJsAN0lZqJlQXid/L6wQSgV6uaoMomlsH37GPgk6dh06iduLj+byaulBRMxYRERAiIgIiICIiAiIgIiICIiAiIgIiICIiAiIgIiICIiAiIgIiICIiAiIgIiICIiAiIgKLlPxTuVvrNUpRcp+Kdyt9ZqJjqhQQB8TQdw+kqDQ1TqN+xyH4sfBcf0J2mk70do/N1arWsqHxbfxtlZVEAeCCPxucYVW8xdYoubo680bhHKT2MdDHn9CTqa471tB3zdR0WI6RWYTFhERECIiAiIgIiICIiAiIgIiICIiAiKpne90r2tLtH7TmgDCzRYDdJRMRdbIqxjJRt87nn6lgYJPKPTeoutklbIqtkcg+cPO55+tYdjv3w9N/tS5klboqpjJB+kb5y8/aWGwHymdKT30uZJXCKoYHDVJHzv8ArkWGwjy4+k/+4lzJK6RUzdGqWPnP1vWGxt32PpO/uJdOnK8RUjSBqnj5/a9YYYx+mj6R99LmnK+RUsLAbhkzTfaFnfaKyGTx+x1bUuZJXCXVR2JYHvmgbfeMA8+hR9hi3yHoRexRNUQjIv15dUbTGNU0Y5BGPqWAZBvkPRi91Rnp5Mv1X90uqG8On8tEAddhEAeXRpWGGn3yLoxe6mpTyZY5dDdQMo1kZjNpGE3b84eW3jVe2WAapoxybGPQ1e9lQ8IHOz2KNSnkyxyl0Pi2/jbK3qDFlGBrQBMyw3XC6y7bQ76znVdSnmGuaOW+op2vBDgDrGnSLHWCNsKHRV5p3COUnYjoY862E6mPPk7jvMVt7cQb6znWmpr6d7SDIw3FtOkWO0RthNSnmFZmme6/Rc5krLTIvyb5A6MDvH3u5o8h22eI7mtWXdBT76OY+xW1aOY8sZtCxRV3dDT76OZ3sXndDT75/S72Jq0fmjyi8LJFW90UHlnou9ixfnLTjXJYbpa63oTVw/zR5LwtEUejr45heKRrxutN1IWiRERAREQEREHN535xdjBsbHASPBI0hpIGgNBINiTt22lwjsuSk3NC8nbJqZblS/ha+V0fJ9pY3XJiVTd73o8CmcOJQe203AW9fN7ydtJf1ezrpveU0OvpGkfQl1nnl2e3p5nzKEcqS/q+LzzTe+sO2U/6vp+sn/uqwuvLpnk9vTzPmUHtjN+r6brJ/wC6hyhN+r6Xpzf3VOuvLpnk0KeZ8ygiun4BSc8v9xeivn4BR88v9xTbpdM0p0KeZ8ygurp9qhox1h9Mi8FbUcDouZ/vqVNVMZbG9jb6sTg2/JcrMOuLjSPoTNJo08z5lD7NqOBUPRd76OranapKEfyE+l6mXS6jPJoU/XzKEKyq4LQdX/2Xorarg1B1X/ZS7pdM8p0Kfr5ctl6okZ+UDWwyDWIrhh4wL6F9M+DbOV9bSEym8sbsBd5TbAtceOxseRfNs8PAPJ9S6/4E/k1R++z1F0YU3h5XrqYiuLOiyrloOe6KIs2YaWiRuJlgSPB1XNjpOpVfx7dpR/tM9ihf+UfyH0uV9UVbI7bJIxlzYY3Nbc7gxHSV5WJi1ZniVTN1d8e3aXqmexe3rvKpeqZ7Fa3Wl1ZGHhhkYJDpDC5okI3Q29yPMstWtW8q7DXb5B1Ufur349vsHVR+6rW68umrUXlWXrt+h6qP3Vjhr+ER9XH7itV4mrUXlWfH+Es6uP3F6ez+FNHJHHf1FZLRV1scTcUsjI26sT3Brb7lymrXyXlCw1/DP6IvcXtq/hn9EfuKRSZUhm8VNFJ+49rjbzFSUnFrjuXlXEVx11h8zYx6GLzY63hr+ZvuqxRRrV8l5V+Ct4a/mb7qxdFWHXWyeaw9AWOW844KMM2dzgZDhY1rXPe47ga0XO1zr2kzhp5TE1sgD5Wl7GPBZIWgkE4XC4tY8ytnxbX3sXl7sFZw6Xn+5YTQVWE4qt7xttdYtPOFZrCXUVXVrnuXlyGT8qvpK+PASGv0PbtHVdfZoZMTQd0L4ZX/AC+HlX2+i8WzkC9r0s3w4aU9G9ERdKwiIgIiIPlfwtfK6Pk+0q/LJ+LVH8OT1CrD4W/ldH+79pVuWT8WqP4cnqFceJ/U+j9J8j9kfNN3xGk/hM9CjT5zSOfK2mpXztidgkeHNY3GNbW4jd5HEouauclKKaki2dmy4I2YNOLHYC3LdR838twUjamGpkbFIyaV5DtBexxxNc3ytCjLvOy0YkZaYiq0W3nbjos3Z2x7FTStY4xzSCJxOh0Tzos4cost1RnE1lbFS4e+ewvxX0AgEhttu4afoVBHk10uS6l2EtdJJLVRA+E0Y8bNG1cA9JQzV7NFLlCxuyeBzd3YY2tZIOQ43lTlhWcauLX+k/t3/jy6yPL7TNVMLcMdM1pfIToxEFxba20ONQBna8NZLJSuZSvIAlL2l4a7wHuj2mnRt7ahUtG+bJtY9oJkqjLKN0gmzG9Fv0qFBDRy07BLlGowlrQ6F0x0OFu82M6dBG5tKIpgqxcTa09r9udv7WdDljOcwTsgZC6WSRmKMNIAL8Vg031CwJLuJWdNVOMQfKzY3YS5zL4sNr3FxrVHK0DK0I3KV1unZdBNHia5p1OBHOLKk22dGHNUzVMz3tZyebeSI65jqqrYJXyudga65bHECQ1rRtairWV8OTIDhDy1z/ycdy5xkdYCNl9Q0X4rlVOauW46WE01U9sMsLnAY+9D4ySWuadR2/oXuXsrxyikqIyXwQVI2R1ja1m9+L62i+taTEzVbs5qKqKcLNFs1t+frf8ARYx5yysliZVUpgbKcMbw9r24zqa6wGElZVWX5TNLFTU2zGHDshLxGA5wxBrbjSbKuzjypFVdjQ08jZZHTRv7w4sEbDdzyRq0LDOF9O1888FYIKqMEPaDokc0aGvjPhblwFEUxwtViVRe1V4jvtfp0jszzvypUMNHscLwHSxOP5QNLpCfEOA+knQukyfPI+MOli2J5vdmIPsL6O+GhcznDWOdTZOmlGC01PJJuM2yTuBdPTVbJW4o3te03GJpu240HSFWrpDXCm+JVvxsoc7/AAD+Npdh8Cnyao/fZ6i4/O7wD+Npdh8Cnyao/fZ6i2wejg9f/VD0/nN/IfS5UXwm5LFVU5MgP6R07RxOMYwnnsr135zfyH0uVfnd+csi/wAWX1AvMpm2LeOJ+0vA7rDMfLBmoIjKbSQh0M19YfD3rieUAHzrh8mgz5ToK5971U9RsY3KaKPBGLeYlbc6JJqSsq6aFpw5U2PYyNTZXOwTnzgm/mV9lqjbDXZCiYLMjMrG8jYgFeIimZmPxRPi3+fslZZWzrkZUGmpKU1M7Wh8l3iOKNp1YnEHTxca2Zu50mpllgngNPVRAOfGXB7Sx1sL2PHhDSOS6pcm5UipMrZSZUyMiM+wyxPkIYxzGtLS0Odo0H0FbMj1LarLU88Dg+CKnbAZG6Y3Suka/CHanWAOpZzRFp27Xv8A7sixknP2esc0U1A57WvLJ3GQNbGMdhhJAxuw98QNWpS587aiSaZlDRioZCcD5XSiJhkGlzGAtNyN1afgwHxE8c8//IuazbyfE11VDUZTqqOdk8jjG2o2CNzHWc2QA2BJGsjiVslGarbp+paHf5uZwNrYdka0sc1zo5I3aXMlabOaSNfLxrnvhSYHQ0QcAWmrhBB0gg4gQRuK1zQybTQxS9i1Dqhr5HOkkc8SEy2GLvgNJ1Hzqn+FSEPgo2u8F1VE02NjYhwOnaVMO0Y0W6IjqgZ9ZKp6V1DJRsjhqjOxrRCA0vYfCDmt1jVpsr/OPPQ0tVHTMpnTSSx448LrEyYy0MOjQ2wJLtq2pScj5l0dK/ZIofyg1Pe50jwP2S8nD5rKtrfz9S/6ST/kcpiqmrad7RPVKTW52y08MOz0vxyZ7o46djw7ER87HbQ21r8q0R531EE0MeUKRsLZ3YIpI5NkZsh1Mfua9aj521Ap8pZMqJdEAEsTnnwWSOHek7l/slac+spxVXYVNTyMlmfURSfk3B+CNmLE8kHvdY18ammimbbdb78f8ELOarrO3NHgpY3ljZtgBkAEjSDie4/MI3OJdBLlMdsKKOWlj7IfA9+yXxPiIvija62ka9PGo2Wz/wDt5M/hVHoK8yr+fKH+BN6Sm0xEW/DP8impMq5QGVazBSRuk2OIOiM1mNYPBeHW0k7nGvorz3unXbTyrjIK6ODLlYZpGRh9PEWl5DWnDa9idC7N5u08izxt7bdo+yJcNXfL4eVfbqLxbOQL4jXfL4eVfbqLxbOQL1vSfLhpT0b0RF1LCIiAiIg+V/C38ro/3ftKMVbfCxktxfTT/MZ3rjtNN7gniP1KqbW0ej40OZcWLHxPo/RVRpQ0tpYwbiOMEbYa0H0L2WnY4guYxxGouaCRyEjQt3ZVJwtvMnZNJwtvMs7S7M1LArW2mYG4AxoZ5IAw6dejUt+z0vC2cy92Wl4XGlpM1LUxoaAAAANAA0ADiCj9r4sWPYo8evFhbivy2upuyU3C40xU3C403L0yjmJuLFhGK1sVhiw7l9xZ3W74vwqNLQcKiROaEKooo5LGSNjyNWJodbnC2CMWw2GHVaww23LKTgg4VEmxQ8JiQvSg09DHGSY42MJ14WgX5ljNk2F7w98UbnjU4tBdzqw2GLhMXOmwRcJi503R8NrIksTXtLXtDmnWCLgjkK8ggbG0NY0NaNQaLAeZTOxo+ERc6dix8Ii50TeL3cpnb4B/G0ux+BX5NUfvs9RcvnJRbIx+BzXBui423HQGjdJXefBnm9JR0zxKC1z3NdY6wAwD2rowujyPXTetVu/Ob+Q+lyupaVjnMc5jXOYSWOIBc0kWJadrQquqpizKJLtAOjTqsSSDyWK6LsMb9FzrxsW+Z4M9UCWkje5j3Ma57LljiAXNJ0HCdq+hJaVjnMe5jS9l8DiLubcWNjtXCndhDfYuknYX+bF0lnuqrK/JcNQAJ4Y5QNQe0OtyX1LZTUrImhkbGsYNTWgBo8wU/sH/ADI+knYB8uPpBN7WECmpGRNwxsaxtybNFhiJuTYbZKi5QyFTVBBnp4ZXDQC9gc625c6bK47APlx9IJ2vPlM6QS8xNxApaRkTQyJjGMGprAGtHmCxqqOOUNEsbXhpDm4gDZ41OF9RCsO17vKZ0gna526zpBN+oirQ6ijMglMbTK1pYH278MJuWg7l1YdrnbrekE7XP/Z5wo3EGppmStLJGNew62uAc0+YqLk7IVNTEmCniiJ1ljQCeK+uyt+1z/2ecJ2uf+zzhTebWFfJRRukZI6NpkYCGPI79odrAO1dH0UZkbIY2mVoLWvI79rTrAO0FP7Xv4ucLzte/i5wl5FRlHINNUlpnp4pS3Q0vaCQNy+4pjxZvmUvsB+4OcLw5NeQ7UABckkJMzI+e13y+HlX26i8WzkC+MzULn17LDQ27if2Rouvs1F4tnIF7npflw1p6N6Ii6lhERAREQYyxBwLXAOadBBFwRuEFUVTmRSO8GCJp4mAj6VfoostFUx0ly5zAp97i6DVDbm1QxyPZKym73yrNOkNI0ecrtFpko43G7o2E7paCechMsLRi1R3ly/c9kzyKXpfenc1kw/Mpul966hlFGL2jYL67NA+pau1MG8RdBvsUZYW1quXOdy2Td7pukPanclk0/o6fpD2rpWZNibqijHIxo+pajkOn4PB1bPYmWDWq5c93HZO3qn6Q9qdxeTt6g6Q9q6NmR4G6oIRyMaPqWHaGn3iPohMsJ16uXPdxGTt5h6f3p3C5P3mLp/eujZkaAaoIuiD6Qtfc9TbxHzKMsGvVyoDmDk/eI+n968/w+oN4Z0z7V0TMhU4vaCPT+yD6Vr7mqXeGfT7UyQnXr5UP+HdBvA6Z9qf4cUO8/1u9q6Bmb1ML2hZp8/pWvuXpd5HO72pkg9xXyg5NzPpqdwdFCMQ0tLjiwndAJtfjVvsZ3FpZm5TC9oW6eN3tWHczT+Qem/2qcqs4szvLXlHIcdQBsseK2o6nDzhV/cNTb0/rH+1W7M3acfo78rnH61r7mKfyX9Y/wB5VnCpneYUmYnrCs7hqbe5Osd7V53C029y9Y5W7M3IBfvX6f8AMfo5O+WHczDuzdbJ7yro0cI+HhV9w1N5E3WOXncLT+TP1jlcszehG++eSS/rLX3NReXUddJ7yaFHB8PCq7hqfcn6w+xedw0H/sdYfYrhub0YBs+fTt7LISOS5WiqyMI24hNOSC3QZCWnvgNIUaFHB8PCsOZVP5VR1n3LzuLp/LqOs+5XFGe8b5/SVtuo0aOGunTwou4uDfKnrP8AqgzJhOqWp6we6r4C6guLqlxjiJbC02lkGtx8hn1lNCjhWqiiOykjzYjeXbC6qe1pw49laGl22B3husxmh/qx/usP2F2cEDY2hrAGtGgAarLYp9vh8MbQ4c5ocdZ1jPdXnckfKrOmz3V3KJ7fD4LQ4Y5pny6zpM9idypHzqs8Rcyx5dC7lE9vh8FoctkzNmziS3CCQXEm8j7agTtNG4PpXUNFgvUW0REbQkREUgiIgIiICIiAiIgIiICIiAiIgIiICIiAiIgIiICIiAiIgIiICiZU8U7+X1gpaiZU8U7+X1giY6oVH4Dfxtlb2tvqWmiF2Nt+NJUOaodUSGCBxDB4+Yah/ltPlH7+WkOiarFRK+peYac2jBtPN/8ANm64/Rr3Ab+np2xtDWANaBYAbixpKRkTGsjaGtGofWd08a3K7nmbiIiIEREBERAREQEREBERAREQEREBERAREQEREBERAREQEREBERAREQEREBERAREQFEyp4p38vrBS1orabZI3MuW32xrGkHRxoQo4XOmAhhNmjx0g2r6cDeNXtJRsiaGxtDWj6TundKUtK2JgawWaPxc7pW5EzNxERE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44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7942" name="AutoShape 6" descr="data:image/jpeg;base64,/9j/4AAQSkZJRgABAQAAAQABAAD/2wCEAAkGBhIQEBAUEBARExEUGBUUFBUUGBgVEBUQFxUVFhUUFxUXHCYeFxkjGhgUHy8hIycpLCwsFR8xNTAqNSYrLCkBCQoKDgwOGg8PGikkHCQtLCwsKSksLS0sLS0sKy0tLiwpLSwpKSwqLCwpLCksLCwpLCwtLCksKS0sLCwsLCwpLP/AABEIAJMBWAMBIgACEQEDEQH/xAAbAAEAAgMBAQAAAAAAAAAAAAAABAUCAwYBB//EAFEQAAEDAgEECgwJCgYDAQAAAAEAAgMEERIFBiExE0FRU1RhcZGSkxQVFiIyM1KBsbLR0gckNEKhwcLh8CM1Q1VicnOCotMXY3SDs+JFZMMl/8QAGgEBAAMBAQEAAAAAAAAAAAAAAAECAwQFBv/EAC8RAQABAgUDAgQFBQAAAAAAAAABAhEDEhMhUTFBkQQUIjNhsUJScYHBMqHR8PH/2gAMAwEAAhEDEQA/APuKIiAiIgIiICIiAiIgIiICIiAiIgIiICIiAiIgIiICIiAiIgLCaZrGlz3BrRpJJsAN0lZqJlQXid/L6wQSgV6uaoMomlsH37GPgk6dh06iduLj+byaulBRMxYRERAiIgIiICIiAiIgIiICIiAiIgIiICIiAiIgIiICIiAiIgIiICIiAiIgIiICIiAiIgKLlPxTuVvrNUpRcp+Kdyt9ZqJjqhQQB8TQdw+kqDQ1TqN+xyH4sfBcf0J2mk70do/N1arWsqHxbfxtlZVEAeCCPxucYVW8xdYoubo680bhHKT2MdDHn9CTqa471tB3zdR0WI6RWYTFhERECIiAiIgIiICIiAiIgIiICIiAiKpne90r2tLtH7TmgDCzRYDdJRMRdbIqxjJRt87nn6lgYJPKPTeoutklbIqtkcg+cPO55+tYdjv3w9N/tS5klboqpjJB+kb5y8/aWGwHymdKT30uZJXCKoYHDVJHzv8ArkWGwjy4+k/+4lzJK6RUzdGqWPnP1vWGxt32PpO/uJdOnK8RUjSBqnj5/a9YYYx+mj6R99LmnK+RUsLAbhkzTfaFnfaKyGTx+x1bUuZJXCXVR2JYHvmgbfeMA8+hR9hi3yHoRexRNUQjIv15dUbTGNU0Y5BGPqWAZBvkPRi91Rnp5Mv1X90uqG8On8tEAddhEAeXRpWGGn3yLoxe6mpTyZY5dDdQMo1kZjNpGE3b84eW3jVe2WAapoxybGPQ1e9lQ8IHOz2KNSnkyxyl0Pi2/jbK3qDFlGBrQBMyw3XC6y7bQ76znVdSnmGuaOW+op2vBDgDrGnSLHWCNsKHRV5p3COUnYjoY862E6mPPk7jvMVt7cQb6znWmpr6d7SDIw3FtOkWO0RthNSnmFZmme6/Rc5krLTIvyb5A6MDvH3u5o8h22eI7mtWXdBT76OY+xW1aOY8sZtCxRV3dDT76OZ3sXndDT75/S72Jq0fmjyi8LJFW90UHlnou9ixfnLTjXJYbpa63oTVw/zR5LwtEUejr45heKRrxutN1IWiRERAREQEREHN535xdjBsbHASPBI0hpIGgNBINiTt22lwjsuSk3NC8nbJqZblS/ha+V0fJ9pY3XJiVTd73o8CmcOJQe203AW9fN7ydtJf1ezrpveU0OvpGkfQl1nnl2e3p5nzKEcqS/q+LzzTe+sO2U/6vp+sn/uqwuvLpnk9vTzPmUHtjN+r6brJ/wC6hyhN+r6Xpzf3VOuvLpnk0KeZ8ygiun4BSc8v9xeivn4BR88v9xTbpdM0p0KeZ8ygurp9qhox1h9Mi8FbUcDouZ/vqVNVMZbG9jb6sTg2/JcrMOuLjSPoTNJo08z5lD7NqOBUPRd76OranapKEfyE+l6mXS6jPJoU/XzKEKyq4LQdX/2Xorarg1B1X/ZS7pdM8p0Kfr5ctl6okZ+UDWwyDWIrhh4wL6F9M+DbOV9bSEym8sbsBd5TbAtceOxseRfNs8PAPJ9S6/4E/k1R++z1F0YU3h5XrqYiuLOiyrloOe6KIs2YaWiRuJlgSPB1XNjpOpVfx7dpR/tM9ihf+UfyH0uV9UVbI7bJIxlzYY3Nbc7gxHSV5WJi1ZniVTN1d8e3aXqmexe3rvKpeqZ7Fa3Wl1ZGHhhkYJDpDC5okI3Q29yPMstWtW8q7DXb5B1Ufur349vsHVR+6rW68umrUXlWXrt+h6qP3Vjhr+ER9XH7itV4mrUXlWfH+Es6uP3F6ez+FNHJHHf1FZLRV1scTcUsjI26sT3Brb7lymrXyXlCw1/DP6IvcXtq/hn9EfuKRSZUhm8VNFJ+49rjbzFSUnFrjuXlXEVx11h8zYx6GLzY63hr+ZvuqxRRrV8l5V+Ct4a/mb7qxdFWHXWyeaw9AWOW844KMM2dzgZDhY1rXPe47ga0XO1zr2kzhp5TE1sgD5Wl7GPBZIWgkE4XC4tY8ytnxbX3sXl7sFZw6Xn+5YTQVWE4qt7xttdYtPOFZrCXUVXVrnuXlyGT8qvpK+PASGv0PbtHVdfZoZMTQd0L4ZX/AC+HlX2+i8WzkC9r0s3w4aU9G9ERdKwiIgIiIPlfwtfK6Pk+0q/LJ+LVH8OT1CrD4W/ldH+79pVuWT8WqP4cnqFceJ/U+j9J8j9kfNN3xGk/hM9CjT5zSOfK2mpXztidgkeHNY3GNbW4jd5HEouauclKKaki2dmy4I2YNOLHYC3LdR838twUjamGpkbFIyaV5DtBexxxNc3ytCjLvOy0YkZaYiq0W3nbjos3Z2x7FTStY4xzSCJxOh0Tzos4cost1RnE1lbFS4e+ewvxX0AgEhttu4afoVBHk10uS6l2EtdJJLVRA+E0Y8bNG1cA9JQzV7NFLlCxuyeBzd3YY2tZIOQ43lTlhWcauLX+k/t3/jy6yPL7TNVMLcMdM1pfIToxEFxba20ONQBna8NZLJSuZSvIAlL2l4a7wHuj2mnRt7ahUtG+bJtY9oJkqjLKN0gmzG9Fv0qFBDRy07BLlGowlrQ6F0x0OFu82M6dBG5tKIpgqxcTa09r9udv7WdDljOcwTsgZC6WSRmKMNIAL8Vg031CwJLuJWdNVOMQfKzY3YS5zL4sNr3FxrVHK0DK0I3KV1unZdBNHia5p1OBHOLKk22dGHNUzVMz3tZyebeSI65jqqrYJXyudga65bHECQ1rRtairWV8OTIDhDy1z/ycdy5xkdYCNl9Q0X4rlVOauW46WE01U9sMsLnAY+9D4ySWuadR2/oXuXsrxyikqIyXwQVI2R1ja1m9+L62i+taTEzVbs5qKqKcLNFs1t+frf8ARYx5yysliZVUpgbKcMbw9r24zqa6wGElZVWX5TNLFTU2zGHDshLxGA5wxBrbjSbKuzjypFVdjQ08jZZHTRv7w4sEbDdzyRq0LDOF9O1888FYIKqMEPaDokc0aGvjPhblwFEUxwtViVRe1V4jvtfp0jszzvypUMNHscLwHSxOP5QNLpCfEOA+knQukyfPI+MOli2J5vdmIPsL6O+GhcznDWOdTZOmlGC01PJJuM2yTuBdPTVbJW4o3te03GJpu240HSFWrpDXCm+JVvxsoc7/AAD+Npdh8Cnyao/fZ6i4/O7wD+Npdh8Cnyao/fZ6i2wejg9f/VD0/nN/IfS5UXwm5LFVU5MgP6R07RxOMYwnnsr135zfyH0uVfnd+csi/wAWX1AvMpm2LeOJ+0vA7rDMfLBmoIjKbSQh0M19YfD3rieUAHzrh8mgz5ToK5971U9RsY3KaKPBGLeYlbc6JJqSsq6aFpw5U2PYyNTZXOwTnzgm/mV9lqjbDXZCiYLMjMrG8jYgFeIimZmPxRPi3+fslZZWzrkZUGmpKU1M7Wh8l3iOKNp1YnEHTxca2Zu50mpllgngNPVRAOfGXB7Sx1sL2PHhDSOS6pcm5UipMrZSZUyMiM+wyxPkIYxzGtLS0Odo0H0FbMj1LarLU88Dg+CKnbAZG6Y3Suka/CHanWAOpZzRFp27Xv8A7sixknP2esc0U1A57WvLJ3GQNbGMdhhJAxuw98QNWpS587aiSaZlDRioZCcD5XSiJhkGlzGAtNyN1afgwHxE8c8//IuazbyfE11VDUZTqqOdk8jjG2o2CNzHWc2QA2BJGsjiVslGarbp+paHf5uZwNrYdka0sc1zo5I3aXMlabOaSNfLxrnvhSYHQ0QcAWmrhBB0gg4gQRuK1zQybTQxS9i1Dqhr5HOkkc8SEy2GLvgNJ1Hzqn+FSEPgo2u8F1VE02NjYhwOnaVMO0Y0W6IjqgZ9ZKp6V1DJRsjhqjOxrRCA0vYfCDmt1jVpsr/OPPQ0tVHTMpnTSSx448LrEyYy0MOjQ2wJLtq2pScj5l0dK/ZIofyg1Pe50jwP2S8nD5rKtrfz9S/6ST/kcpiqmrad7RPVKTW52y08MOz0vxyZ7o46djw7ER87HbQ21r8q0R531EE0MeUKRsLZ3YIpI5NkZsh1Mfua9aj521Ap8pZMqJdEAEsTnnwWSOHek7l/slac+spxVXYVNTyMlmfURSfk3B+CNmLE8kHvdY18ammimbbdb78f8ELOarrO3NHgpY3ljZtgBkAEjSDie4/MI3OJdBLlMdsKKOWlj7IfA9+yXxPiIvija62ka9PGo2Wz/wDt5M/hVHoK8yr+fKH+BN6Sm0xEW/DP8impMq5QGVazBSRuk2OIOiM1mNYPBeHW0k7nGvorz3unXbTyrjIK6ODLlYZpGRh9PEWl5DWnDa9idC7N5u08izxt7bdo+yJcNXfL4eVfbqLxbOQL4jXfL4eVfbqLxbOQL1vSfLhpT0b0RF1LCIiAiIg+V/C38ro/3ftKMVbfCxktxfTT/MZ3rjtNN7gniP1KqbW0ej40OZcWLHxPo/RVRpQ0tpYwbiOMEbYa0H0L2WnY4guYxxGouaCRyEjQt3ZVJwtvMnZNJwtvMs7S7M1LArW2mYG4AxoZ5IAw6dejUt+z0vC2cy92Wl4XGlpM1LUxoaAAAANAA0ADiCj9r4sWPYo8evFhbivy2upuyU3C40xU3C403L0yjmJuLFhGK1sVhiw7l9xZ3W74vwqNLQcKiROaEKooo5LGSNjyNWJodbnC2CMWw2GHVaww23LKTgg4VEmxQ8JiQvSg09DHGSY42MJ14WgX5ljNk2F7w98UbnjU4tBdzqw2GLhMXOmwRcJi503R8NrIksTXtLXtDmnWCLgjkK8ggbG0NY0NaNQaLAeZTOxo+ERc6dix8Ii50TeL3cpnb4B/G0ux+BX5NUfvs9RcvnJRbIx+BzXBui423HQGjdJXefBnm9JR0zxKC1z3NdY6wAwD2rowujyPXTetVu/Ob+Q+lyupaVjnMc5jXOYSWOIBc0kWJadrQquqpizKJLtAOjTqsSSDyWK6LsMb9FzrxsW+Z4M9UCWkje5j3Ma57LljiAXNJ0HCdq+hJaVjnMe5jS9l8DiLubcWNjtXCndhDfYuknYX+bF0lnuqrK/JcNQAJ4Y5QNQe0OtyX1LZTUrImhkbGsYNTWgBo8wU/sH/ADI+knYB8uPpBN7WECmpGRNwxsaxtybNFhiJuTYbZKi5QyFTVBBnp4ZXDQC9gc625c6bK47APlx9IJ2vPlM6QS8xNxApaRkTQyJjGMGprAGtHmCxqqOOUNEsbXhpDm4gDZ41OF9RCsO17vKZ0gna526zpBN+oirQ6ijMglMbTK1pYH278MJuWg7l1YdrnbrekE7XP/Z5wo3EGppmStLJGNew62uAc0+YqLk7IVNTEmCniiJ1ljQCeK+uyt+1z/2ecJ2uf+zzhTebWFfJRRukZI6NpkYCGPI79odrAO1dH0UZkbIY2mVoLWvI79rTrAO0FP7Xv4ucLzte/i5wl5FRlHINNUlpnp4pS3Q0vaCQNy+4pjxZvmUvsB+4OcLw5NeQ7UABckkJMzI+e13y+HlX26i8WzkC+MzULn17LDQ27if2Rouvs1F4tnIF7npflw1p6N6Ii6lhERAREQYyxBwLXAOadBBFwRuEFUVTmRSO8GCJp4mAj6VfoostFUx0ly5zAp97i6DVDbm1QxyPZKym73yrNOkNI0ecrtFpko43G7o2E7paCechMsLRi1R3ly/c9kzyKXpfenc1kw/Mpul966hlFGL2jYL67NA+pau1MG8RdBvsUZYW1quXOdy2Td7pukPanclk0/o6fpD2rpWZNibqijHIxo+pajkOn4PB1bPYmWDWq5c93HZO3qn6Q9qdxeTt6g6Q9q6NmR4G6oIRyMaPqWHaGn3iPohMsJ16uXPdxGTt5h6f3p3C5P3mLp/eujZkaAaoIuiD6Qtfc9TbxHzKMsGvVyoDmDk/eI+n968/w+oN4Z0z7V0TMhU4vaCPT+yD6Vr7mqXeGfT7UyQnXr5UP+HdBvA6Z9qf4cUO8/1u9q6Bmb1ML2hZp8/pWvuXpd5HO72pkg9xXyg5NzPpqdwdFCMQ0tLjiwndAJtfjVvsZ3FpZm5TC9oW6eN3tWHczT+Qem/2qcqs4szvLXlHIcdQBsseK2o6nDzhV/cNTb0/rH+1W7M3acfo78rnH61r7mKfyX9Y/wB5VnCpneYUmYnrCs7hqbe5Osd7V53C029y9Y5W7M3IBfvX6f8AMfo5O+WHczDuzdbJ7yro0cI+HhV9w1N5E3WOXncLT+TP1jlcszehG++eSS/rLX3NReXUddJ7yaFHB8PCq7hqfcn6w+xedw0H/sdYfYrhub0YBs+fTt7LISOS5WiqyMI24hNOSC3QZCWnvgNIUaFHB8PCsOZVP5VR1n3LzuLp/LqOs+5XFGe8b5/SVtuo0aOGunTwou4uDfKnrP8AqgzJhOqWp6we6r4C6guLqlxjiJbC02lkGtx8hn1lNCjhWqiiOykjzYjeXbC6qe1pw49laGl22B3husxmh/qx/usP2F2cEDY2hrAGtGgAarLYp9vh8MbQ4c5ocdZ1jPdXnckfKrOmz3V3KJ7fD4LQ4Y5pny6zpM9idypHzqs8Rcyx5dC7lE9vh8FoctkzNmziS3CCQXEm8j7agTtNG4PpXUNFgvUW0REbQkREUgiIgIiICIiAiIgIiICIiAiIgIiICIiAiIgIiICIiAiIgIiICiZU8U7+X1gpaiZU8U7+X1giY6oVH4Dfxtlb2tvqWmiF2Nt+NJUOaodUSGCBxDB4+Yah/ltPlH7+WkOiarFRK+peYac2jBtPN/8ANm64/Rr3Ab+np2xtDWANaBYAbixpKRkTGsjaGtGofWd08a3K7nmbiIiIEREBERAREQEREBERAREQEREBERAREQEREBERAREQEREBERAREQEREBERAREQFEyp4p38vrBS1orabZI3MuW32xrGkHRxoQo4XOmAhhNmjx0g2r6cDeNXtJRsiaGxtDWj6TundKUtK2JgawWaPxc7pW5EzNxERE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44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611560" y="1268760"/>
            <a:ext cx="72728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US" altLang="zh-TW" sz="2200" b="0" kern="0" dirty="0" smtClean="0">
                <a:latin typeface="+mn-lt"/>
                <a:ea typeface="新細明體"/>
              </a:rPr>
              <a:t>16 to 64-channel Full HD </a:t>
            </a:r>
            <a:r>
              <a:rPr lang="en-US" altLang="zh-TW" sz="2200" b="0" kern="0" dirty="0" smtClean="0">
                <a:latin typeface="+mn-lt"/>
                <a:ea typeface="新細明體"/>
              </a:rPr>
              <a:t>30fps recording</a:t>
            </a:r>
            <a:r>
              <a:rPr lang="en-US" altLang="zh-TW" sz="2200" b="0" kern="0" dirty="0" smtClean="0">
                <a:latin typeface="+mn-lt"/>
                <a:ea typeface="新細明體"/>
              </a:rPr>
              <a:t>.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US" altLang="zh-TW" sz="2200" kern="0" dirty="0" smtClean="0">
                <a:ea typeface="新細明體"/>
              </a:rPr>
              <a:t>Support up to 8-bay hot-swappable HDD storage capacity.</a:t>
            </a:r>
            <a:endParaRPr lang="en-US" altLang="zh-TW" sz="2200" kern="0" dirty="0" smtClean="0"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CA" altLang="zh-TW" sz="2200" kern="0" dirty="0" smtClean="0">
                <a:ea typeface="新細明體"/>
              </a:rPr>
              <a:t>Support NAS/iSCSI for large data storage. </a:t>
            </a:r>
            <a:endParaRPr lang="en-US" altLang="zh-TW" sz="2200" kern="0" dirty="0" smtClean="0"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US" altLang="zh-TW" sz="2200" kern="0" dirty="0" smtClean="0">
                <a:latin typeface="+mn-lt"/>
                <a:ea typeface="新細明體"/>
              </a:rPr>
              <a:t>Built-in RAID 1, 5, 6 for data protection.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US" altLang="zh-TW" sz="2200" kern="0" dirty="0" smtClean="0">
                <a:latin typeface="+mn-lt"/>
                <a:ea typeface="新細明體"/>
              </a:rPr>
              <a:t>Built-in enterprise VMS functionalities.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US" altLang="zh-TW" sz="2200" kern="100" dirty="0" smtClean="0"/>
              <a:t>Designed for entry to middle-range projects.</a:t>
            </a:r>
            <a:endParaRPr lang="zh-TW" altLang="zh-TW" sz="2200" kern="100" dirty="0" smtClean="0">
              <a:ea typeface="新細明體"/>
              <a:cs typeface="Times New Roman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96944" cy="908720"/>
          </a:xfrm>
        </p:spPr>
        <p:txBody>
          <a:bodyPr/>
          <a:lstStyle/>
          <a:p>
            <a:pPr algn="l"/>
            <a:r>
              <a:rPr lang="en-US" altLang="zh-TW" sz="3000" b="1" dirty="0" smtClean="0">
                <a:solidFill>
                  <a:srgbClr val="4F81BD"/>
                </a:solidFill>
              </a:rPr>
              <a:t>Optimized for Megapixel Surveillance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516216" y="533641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SMR8300 Enterprise </a:t>
            </a:r>
          </a:p>
          <a:p>
            <a:pPr algn="ctr"/>
            <a:r>
              <a:rPr lang="en-US" altLang="zh-TW" sz="1400" dirty="0" smtClean="0"/>
              <a:t>Megapixel NVR</a:t>
            </a:r>
            <a:endParaRPr lang="zh-TW" altLang="en-US" sz="1400" dirty="0"/>
          </a:p>
        </p:txBody>
      </p:sp>
      <p:sp>
        <p:nvSpPr>
          <p:cNvPr id="10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12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12" name="Picture 2" descr="\\nasshare\surveontech\Marketing\06_materials\FTP_04_Product Images\NVR\SMR\EMR_SMR_2000_5000_8000\SMR8000_6000H_Fr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429000"/>
            <a:ext cx="936104" cy="17105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 txBox="1">
            <a:spLocks/>
          </p:cNvSpPr>
          <p:nvPr/>
        </p:nvSpPr>
        <p:spPr bwMode="auto">
          <a:xfrm>
            <a:off x="468313" y="4445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altLang="zh-CN" sz="3000" b="1" dirty="0" smtClean="0">
              <a:solidFill>
                <a:srgbClr val="6094CE"/>
              </a:solidFill>
            </a:endParaRPr>
          </a:p>
        </p:txBody>
      </p:sp>
      <p:sp>
        <p:nvSpPr>
          <p:cNvPr id="19459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323528" y="67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000" b="1" dirty="0" smtClean="0">
                <a:solidFill>
                  <a:srgbClr val="4F81BD"/>
                </a:solidFill>
              </a:rPr>
              <a:t>Professional NVR Design</a:t>
            </a:r>
            <a:endParaRPr lang="en-US" altLang="zh-CN" sz="3000" b="1" dirty="0" smtClean="0">
              <a:solidFill>
                <a:srgbClr val="4F81BD"/>
              </a:solidFill>
            </a:endParaRPr>
          </a:p>
        </p:txBody>
      </p:sp>
      <p:sp>
        <p:nvSpPr>
          <p:cNvPr id="26" name="AutoShape 92" descr="2Q=="/>
          <p:cNvSpPr>
            <a:spLocks noChangeAspect="1" noChangeArrowheads="1"/>
          </p:cNvSpPr>
          <p:nvPr/>
        </p:nvSpPr>
        <p:spPr bwMode="auto">
          <a:xfrm>
            <a:off x="2339752" y="227687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755576" y="1268760"/>
            <a:ext cx="73448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CA" altLang="zh-TW" sz="2200" kern="0" dirty="0" smtClean="0">
                <a:latin typeface="+mn-lt"/>
                <a:ea typeface="新細明體"/>
              </a:rPr>
              <a:t>Dedicated hardware design for </a:t>
            </a:r>
            <a:r>
              <a:rPr lang="en-CA" altLang="zh-TW" sz="2200" kern="0" dirty="0" smtClean="0">
                <a:latin typeface="+mn-lt"/>
                <a:ea typeface="新細明體"/>
              </a:rPr>
              <a:t>enterprise </a:t>
            </a:r>
            <a:r>
              <a:rPr lang="en-CA" altLang="zh-TW" sz="2200" kern="0" dirty="0" smtClean="0">
                <a:latin typeface="+mn-lt"/>
                <a:ea typeface="新細明體"/>
              </a:rPr>
              <a:t>NVR.</a:t>
            </a:r>
            <a:endParaRPr lang="en-US" altLang="zh-TW" sz="2200" kern="0" dirty="0" smtClean="0"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US" altLang="zh-TW" sz="2200" kern="0" dirty="0" smtClean="0">
                <a:ea typeface="新細明體"/>
              </a:rPr>
              <a:t>All-in-one desktop form factor</a:t>
            </a:r>
            <a:r>
              <a:rPr lang="en-US" altLang="zh-TW" sz="2200" kern="100" dirty="0" smtClean="0"/>
              <a:t>.</a:t>
            </a:r>
            <a:endParaRPr lang="en-US" altLang="zh-TW" sz="2200" kern="100" dirty="0" smtClean="0">
              <a:ea typeface="新細明體"/>
              <a:cs typeface="Times New Roman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CA" altLang="zh-TW" sz="2200" kern="0" dirty="0" smtClean="0">
                <a:ea typeface="新細明體"/>
              </a:rPr>
              <a:t>Industrial–grade components.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US" altLang="zh-TW" sz="2200" kern="0" dirty="0" smtClean="0">
                <a:ea typeface="新細明體"/>
              </a:rPr>
              <a:t>Linux-based, virus-free reliable solution.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CA" altLang="zh-TW" sz="2200" kern="0" dirty="0" smtClean="0">
                <a:latin typeface="+mn-lt"/>
                <a:ea typeface="新細明體"/>
              </a:rPr>
              <a:t>100% in-house design </a:t>
            </a:r>
            <a:r>
              <a:rPr lang="en-CA" altLang="zh-TW" sz="2200" kern="0" dirty="0" smtClean="0">
                <a:latin typeface="+mn-lt"/>
                <a:ea typeface="新細明體"/>
              </a:rPr>
              <a:t>and production</a:t>
            </a:r>
            <a:r>
              <a:rPr lang="en-CA" altLang="zh-TW" sz="2200" kern="0" dirty="0" smtClean="0">
                <a:latin typeface="+mn-lt"/>
                <a:ea typeface="新細明體"/>
              </a:rPr>
              <a:t>.</a:t>
            </a:r>
            <a:endParaRPr lang="en-US" altLang="zh-TW" sz="2200" kern="0" dirty="0" smtClean="0"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sz="2200" b="0" kern="0" dirty="0" smtClean="0"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sz="2200" b="0" kern="0" dirty="0" smtClean="0"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sz="2200" b="0" kern="0" dirty="0" smtClean="0"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sz="2200" b="0" kern="0" dirty="0" smtClean="0">
              <a:latin typeface="+mn-lt"/>
              <a:ea typeface="新細明體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13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16216" y="533641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SMR8300 Enterprise </a:t>
            </a:r>
          </a:p>
          <a:p>
            <a:pPr algn="ctr"/>
            <a:r>
              <a:rPr lang="en-US" altLang="zh-TW" sz="1400" dirty="0" smtClean="0"/>
              <a:t>Megapixel NVR</a:t>
            </a:r>
            <a:endParaRPr lang="zh-TW" altLang="en-US" sz="1400" dirty="0"/>
          </a:p>
        </p:txBody>
      </p:sp>
      <p:pic>
        <p:nvPicPr>
          <p:cNvPr id="12" name="Picture 2" descr="\\nasshare\surveontech\Marketing\06_materials\FTP_04_Product Images\NVR\SMR\EMR_SMR_2000_5000_8000\SMR8000_6000H_Fr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429000"/>
            <a:ext cx="936104" cy="17105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 txBox="1">
            <a:spLocks noChangeArrowheads="1"/>
          </p:cNvSpPr>
          <p:nvPr/>
        </p:nvSpPr>
        <p:spPr bwMode="auto">
          <a:xfrm>
            <a:off x="323528" y="-27384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000" b="1" dirty="0" smtClean="0">
                <a:solidFill>
                  <a:srgbClr val="4F81BD"/>
                </a:solidFill>
              </a:rPr>
              <a:t>Built-in Surveon Enterprise VMS</a:t>
            </a:r>
            <a:endParaRPr lang="en-US" altLang="zh-TW" sz="3000" b="1" dirty="0">
              <a:solidFill>
                <a:srgbClr val="4F81BD"/>
              </a:solidFill>
            </a:endParaRPr>
          </a:p>
        </p:txBody>
      </p:sp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827584" y="1089318"/>
            <a:ext cx="7488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 Intuitive platform makes it easy to use.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 Intelligent search improves operation efficiency.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 Optimized features for megapixel surveillance.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 Multi-access makes management simple and flexible.</a:t>
            </a:r>
            <a:endParaRPr lang="en-US" altLang="zh-TW" sz="2200" dirty="0"/>
          </a:p>
        </p:txBody>
      </p:sp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14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23552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3" y="3645024"/>
            <a:ext cx="2758904" cy="166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字方塊 17"/>
          <p:cNvSpPr txBox="1"/>
          <p:nvPr/>
        </p:nvSpPr>
        <p:spPr>
          <a:xfrm>
            <a:off x="683568" y="532269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Advanced Live View</a:t>
            </a:r>
            <a:endParaRPr lang="zh-TW" altLang="en-US" sz="16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491880" y="532269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Intelligent Playback</a:t>
            </a:r>
            <a:endParaRPr lang="zh-TW" altLang="en-US" sz="16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660232" y="532269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Advanced VI</a:t>
            </a:r>
            <a:endParaRPr lang="zh-TW" altLang="en-US" sz="1600" dirty="0"/>
          </a:p>
        </p:txBody>
      </p:sp>
      <p:pic>
        <p:nvPicPr>
          <p:cNvPr id="235525" name="Picture 5" descr="C:\Users\bridgette.pan.IFT\Desktop\6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717032"/>
            <a:ext cx="2324100" cy="1528192"/>
          </a:xfrm>
          <a:prstGeom prst="rect">
            <a:avLst/>
          </a:prstGeom>
          <a:noFill/>
        </p:spPr>
      </p:pic>
      <p:pic>
        <p:nvPicPr>
          <p:cNvPr id="235526" name="Picture 6" descr="C:\Users\bridgette.pan.IFT\Desktop\65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3695675"/>
            <a:ext cx="2543175" cy="1533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27"/>
          <p:cNvGrpSpPr/>
          <p:nvPr/>
        </p:nvGrpSpPr>
        <p:grpSpPr>
          <a:xfrm>
            <a:off x="2699792" y="2010326"/>
            <a:ext cx="2346123" cy="1751692"/>
            <a:chOff x="6588224" y="1537677"/>
            <a:chExt cx="2089943" cy="1367984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588224" y="1672331"/>
              <a:ext cx="1915096" cy="123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圖片 18" descr="u82_normal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316416" y="1537677"/>
              <a:ext cx="361751" cy="235139"/>
            </a:xfrm>
            <a:prstGeom prst="rect">
              <a:avLst/>
            </a:prstGeom>
          </p:spPr>
        </p:pic>
      </p:grpSp>
      <p:grpSp>
        <p:nvGrpSpPr>
          <p:cNvPr id="6" name="群組 28"/>
          <p:cNvGrpSpPr/>
          <p:nvPr/>
        </p:nvGrpSpPr>
        <p:grpSpPr>
          <a:xfrm>
            <a:off x="539552" y="2010326"/>
            <a:ext cx="2232248" cy="1728192"/>
            <a:chOff x="6750577" y="3385647"/>
            <a:chExt cx="1869855" cy="1494370"/>
          </a:xfrm>
        </p:grpSpPr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750577" y="3535136"/>
              <a:ext cx="1701780" cy="1344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圖片 20" descr="u88_normal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277415" y="3385647"/>
              <a:ext cx="343017" cy="259377"/>
            </a:xfrm>
            <a:prstGeom prst="rect">
              <a:avLst/>
            </a:prstGeom>
          </p:spPr>
        </p:pic>
      </p:grp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8" name="Picture 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08104" y="2154342"/>
            <a:ext cx="3133629" cy="1623839"/>
          </a:xfrm>
          <a:prstGeom prst="rect">
            <a:avLst/>
          </a:prstGeom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23528" y="0"/>
            <a:ext cx="835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 dirty="0" smtClean="0">
                <a:solidFill>
                  <a:srgbClr val="4F81BD"/>
                </a:solidFill>
              </a:rPr>
              <a:t>Enterprise VMS: Advanced Live View Controls</a:t>
            </a:r>
            <a:endParaRPr lang="en-US" altLang="zh-TW" sz="2800" b="1" dirty="0">
              <a:solidFill>
                <a:srgbClr val="4F81BD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619672" y="381052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Fisheye Dewarping</a:t>
            </a:r>
            <a:endParaRPr lang="zh-TW" altLang="en-US" sz="1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588224" y="381052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PAP View</a:t>
            </a:r>
            <a:endParaRPr lang="zh-TW" altLang="en-US" sz="16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115616" y="597076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E-Map</a:t>
            </a:r>
            <a:endParaRPr lang="zh-TW" altLang="en-US" sz="16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004048" y="597076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Multiple View Control</a:t>
            </a:r>
            <a:endParaRPr lang="zh-TW" altLang="en-US" sz="1600" dirty="0"/>
          </a:p>
        </p:txBody>
      </p:sp>
      <p:sp>
        <p:nvSpPr>
          <p:cNvPr id="25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15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552" y="4386590"/>
            <a:ext cx="2448272" cy="149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矩形 22"/>
          <p:cNvSpPr/>
          <p:nvPr/>
        </p:nvSpPr>
        <p:spPr>
          <a:xfrm>
            <a:off x="539552" y="992922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0000"/>
            </a:pPr>
            <a:r>
              <a:rPr lang="en-US" altLang="zh-TW" sz="2200" dirty="0" smtClean="0"/>
              <a:t>Advanced live view includes fisheye dewarping, PAP, multiple views, dual monitors, e-map, alarm rules, and more.</a:t>
            </a:r>
          </a:p>
        </p:txBody>
      </p:sp>
      <p:pic>
        <p:nvPicPr>
          <p:cNvPr id="31" name="Picture 5" descr="C:\Users\bridgette.pan.IFT\Desktop\66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35896" y="4365104"/>
            <a:ext cx="2324100" cy="1528192"/>
          </a:xfrm>
          <a:prstGeom prst="rect">
            <a:avLst/>
          </a:prstGeom>
          <a:noFill/>
        </p:spPr>
      </p:pic>
      <p:pic>
        <p:nvPicPr>
          <p:cNvPr id="3" name="Picture 6" descr="C:\Users\bridgette.pan.IFT\Desktop\686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56176" y="4365104"/>
            <a:ext cx="2466975" cy="15121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3568" y="836712"/>
            <a:ext cx="8136904" cy="23762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Support fisheye dewarping </a:t>
            </a:r>
            <a:r>
              <a:rPr lang="en-CA" altLang="zh-TW" sz="2200" dirty="0" smtClean="0"/>
              <a:t>playback.</a:t>
            </a:r>
            <a:endParaRPr lang="en-US" altLang="zh-TW" sz="2200" dirty="0" smtClean="0"/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Support 4, 9 and 16-</a:t>
            </a:r>
            <a:r>
              <a:rPr lang="en-CA" altLang="zh-TW" sz="2200" dirty="0" smtClean="0"/>
              <a:t>channel synchronized playback.</a:t>
            </a:r>
            <a:endParaRPr lang="en-US" altLang="zh-TW" sz="2200" dirty="0" smtClean="0"/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Support playback by events.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Support playback by Video Intelligence (VI).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Support instant p</a:t>
            </a:r>
            <a:r>
              <a:rPr lang="en-CA" altLang="zh-TW" sz="2200" dirty="0" smtClean="0"/>
              <a:t>layback in live view.</a:t>
            </a:r>
            <a:endParaRPr lang="en-US" altLang="zh-TW" sz="2200" dirty="0" smtClean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083" name="AutoShape 3" descr="http://upload.wikimedia.org/wikipedia/commons/2/24/Out_of_date_clock_ic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6085" name="AutoShape 5" descr="http://upload.wikimedia.org/wikipedia/commons/2/24/Out_of_date_clock_ico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3528" y="0"/>
            <a:ext cx="835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 dirty="0" smtClean="0">
                <a:solidFill>
                  <a:srgbClr val="4F81BD"/>
                </a:solidFill>
              </a:rPr>
              <a:t>Enterprise VMS: Complete &amp; Intelligent Playback</a:t>
            </a:r>
            <a:endParaRPr lang="en-US" altLang="zh-TW" sz="2800" b="1" dirty="0">
              <a:solidFill>
                <a:srgbClr val="4F81BD"/>
              </a:solidFill>
            </a:endParaRPr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3857524"/>
            <a:ext cx="2880320" cy="187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群組 15"/>
          <p:cNvGrpSpPr/>
          <p:nvPr/>
        </p:nvGrpSpPr>
        <p:grpSpPr>
          <a:xfrm>
            <a:off x="4860032" y="3861048"/>
            <a:ext cx="3096344" cy="1872208"/>
            <a:chOff x="4644008" y="3717032"/>
            <a:chExt cx="3324225" cy="2016224"/>
          </a:xfrm>
        </p:grpSpPr>
        <p:pic>
          <p:nvPicPr>
            <p:cNvPr id="102403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644008" y="3717032"/>
              <a:ext cx="3324225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02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588224" y="4509120"/>
              <a:ext cx="136815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文字方塊 9"/>
          <p:cNvSpPr txBox="1"/>
          <p:nvPr/>
        </p:nvSpPr>
        <p:spPr>
          <a:xfrm>
            <a:off x="1763688" y="575474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Event Playback</a:t>
            </a:r>
            <a:endParaRPr lang="zh-TW" altLang="en-US" sz="16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928295" y="575474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VI Playback</a:t>
            </a:r>
            <a:endParaRPr lang="zh-TW" altLang="en-US" sz="1600" dirty="0"/>
          </a:p>
        </p:txBody>
      </p:sp>
      <p:sp>
        <p:nvSpPr>
          <p:cNvPr id="14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16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767513" y="18864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2A9E1A6-2C6F-4FA1-BA2A-89266875C88A}" type="slidenum">
              <a:rPr lang="en-US" altLang="zh-TW" smtClean="0">
                <a:latin typeface="+mn-lt"/>
              </a:rPr>
              <a:pPr/>
              <a:t>17</a:t>
            </a:fld>
            <a:endParaRPr lang="en-US" altLang="zh-TW" dirty="0" smtClean="0">
              <a:latin typeface="+mn-lt"/>
            </a:endParaRPr>
          </a:p>
        </p:txBody>
      </p:sp>
      <p:sp>
        <p:nvSpPr>
          <p:cNvPr id="33795" name="Rectangle 2"/>
          <p:cNvSpPr txBox="1">
            <a:spLocks/>
          </p:cNvSpPr>
          <p:nvPr/>
        </p:nvSpPr>
        <p:spPr bwMode="auto">
          <a:xfrm>
            <a:off x="302840" y="-27384"/>
            <a:ext cx="822960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 dirty="0" smtClean="0">
                <a:solidFill>
                  <a:srgbClr val="4F81BD"/>
                </a:solidFill>
                <a:latin typeface="+mn-lt"/>
              </a:rPr>
              <a:t>Enterprise VMS: </a:t>
            </a:r>
            <a:r>
              <a:rPr lang="en-US" altLang="zh-CN" sz="2800" b="1" dirty="0" smtClean="0">
                <a:solidFill>
                  <a:srgbClr val="4F81BD"/>
                </a:solidFill>
                <a:latin typeface="+mn-lt"/>
                <a:cs typeface="Tahoma" pitchFamily="34" charset="0"/>
              </a:rPr>
              <a:t>Built-in Advanced Video Analytics </a:t>
            </a:r>
            <a:endParaRPr lang="en-US" altLang="zh-TW" sz="2800" b="1" dirty="0" smtClean="0">
              <a:solidFill>
                <a:srgbClr val="4F81BD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3796" name="Rectangle 11"/>
          <p:cNvSpPr>
            <a:spLocks noChangeArrowheads="1"/>
          </p:cNvSpPr>
          <p:nvPr/>
        </p:nvSpPr>
        <p:spPr bwMode="auto">
          <a:xfrm>
            <a:off x="-322" y="67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sz="1400" baseline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모서리가 둥근 직사각형 65"/>
          <p:cNvSpPr/>
          <p:nvPr/>
        </p:nvSpPr>
        <p:spPr>
          <a:xfrm>
            <a:off x="494159" y="1485230"/>
            <a:ext cx="3889375" cy="1295400"/>
          </a:xfrm>
          <a:prstGeom prst="roundRect">
            <a:avLst>
              <a:gd name="adj" fmla="val 1047"/>
            </a:avLst>
          </a:prstGeom>
          <a:solidFill>
            <a:srgbClr val="99CCFF">
              <a:alpha val="14000"/>
            </a:srgbClr>
          </a:solidFill>
          <a:ln w="0">
            <a:solidFill>
              <a:schemeClr val="tx1">
                <a:lumMod val="85000"/>
                <a:lumOff val="1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400" baseline="0">
              <a:solidFill>
                <a:srgbClr val="FFFFFF"/>
              </a:solidFill>
              <a:cs typeface="맑은 고딕"/>
            </a:endParaRPr>
          </a:p>
        </p:txBody>
      </p:sp>
      <p:sp>
        <p:nvSpPr>
          <p:cNvPr id="7" name="모서리가 둥근 직사각형 65"/>
          <p:cNvSpPr/>
          <p:nvPr/>
        </p:nvSpPr>
        <p:spPr>
          <a:xfrm>
            <a:off x="4742309" y="1485230"/>
            <a:ext cx="3816350" cy="1295400"/>
          </a:xfrm>
          <a:prstGeom prst="roundRect">
            <a:avLst>
              <a:gd name="adj" fmla="val 1047"/>
            </a:avLst>
          </a:prstGeom>
          <a:solidFill>
            <a:srgbClr val="99CCFF">
              <a:alpha val="14000"/>
            </a:srgbClr>
          </a:solidFill>
          <a:ln w="0">
            <a:solidFill>
              <a:schemeClr val="tx1">
                <a:lumMod val="85000"/>
                <a:lumOff val="1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TW" altLang="en-US" sz="1200" baseline="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altLang="zh-TW" sz="1200" baseline="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Residential </a:t>
            </a:r>
            <a:r>
              <a:rPr lang="en-US" altLang="zh-TW" sz="1200" baseline="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areas</a:t>
            </a:r>
            <a:endParaRPr lang="en-US" altLang="zh-TW" sz="1200" baseline="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TW" sz="1200" baseline="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Surroundings of </a:t>
            </a:r>
            <a:r>
              <a:rPr lang="en-US" altLang="zh-TW" sz="1200" baseline="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hotels </a:t>
            </a:r>
            <a:r>
              <a:rPr lang="en-US" altLang="zh-TW" sz="1200" baseline="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altLang="zh-TW" sz="1200" baseline="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</a:br>
            <a:r>
              <a:rPr lang="en-US" altLang="zh-TW" sz="1200" baseline="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  </a:t>
            </a:r>
            <a:r>
              <a:rPr lang="en-US" altLang="zh-TW" sz="12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c</a:t>
            </a:r>
            <a:r>
              <a:rPr lang="en-US" altLang="zh-TW" sz="1200" baseline="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ampus</a:t>
            </a:r>
            <a:r>
              <a:rPr lang="en-US" altLang="zh-TW" sz="1200" baseline="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, </a:t>
            </a:r>
            <a:r>
              <a:rPr lang="en-US" altLang="zh-TW" sz="1200" baseline="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factories </a:t>
            </a:r>
            <a:endParaRPr lang="en-US" altLang="zh-TW" sz="1200" baseline="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TW" altLang="en-US" sz="1200" baseline="0" dirty="0">
                <a:solidFill>
                  <a:schemeClr val="tx1"/>
                </a:solidFill>
                <a:cs typeface="Tahoma" pitchFamily="34" charset="0"/>
              </a:rPr>
              <a:t>  </a:t>
            </a:r>
            <a:r>
              <a:rPr lang="en-US" altLang="zh-TW" sz="1200" baseline="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Important </a:t>
            </a:r>
            <a:r>
              <a:rPr lang="en-US" altLang="zh-TW" sz="1200" baseline="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buildings</a:t>
            </a:r>
            <a:endParaRPr lang="en-US" altLang="zh-TW" sz="1200" baseline="0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모서리가 둥근 직사각형 65"/>
          <p:cNvSpPr/>
          <p:nvPr/>
        </p:nvSpPr>
        <p:spPr>
          <a:xfrm>
            <a:off x="494159" y="3067967"/>
            <a:ext cx="3889375" cy="1296988"/>
          </a:xfrm>
          <a:prstGeom prst="roundRect">
            <a:avLst>
              <a:gd name="adj" fmla="val 1047"/>
            </a:avLst>
          </a:prstGeom>
          <a:solidFill>
            <a:srgbClr val="99CCFF">
              <a:alpha val="14000"/>
            </a:srgbClr>
          </a:solidFill>
          <a:ln w="0">
            <a:solidFill>
              <a:schemeClr val="tx1">
                <a:lumMod val="85000"/>
                <a:lumOff val="1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1400" baseline="0" dirty="0"/>
              <a:t>域</a:t>
            </a:r>
            <a:endParaRPr lang="en-US" altLang="zh-TW" sz="1400" baseline="0" dirty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zh-CN" altLang="en-US" sz="1400" baseline="0" dirty="0"/>
              <a:t> </a:t>
            </a:r>
            <a:endParaRPr lang="en-US" altLang="zh-TW" sz="1400" baseline="0" dirty="0"/>
          </a:p>
        </p:txBody>
      </p:sp>
      <p:sp>
        <p:nvSpPr>
          <p:cNvPr id="9" name="모서리가 둥근 직사각형 65"/>
          <p:cNvSpPr/>
          <p:nvPr/>
        </p:nvSpPr>
        <p:spPr>
          <a:xfrm>
            <a:off x="4742309" y="3067967"/>
            <a:ext cx="3816350" cy="1296988"/>
          </a:xfrm>
          <a:prstGeom prst="roundRect">
            <a:avLst>
              <a:gd name="adj" fmla="val 1047"/>
            </a:avLst>
          </a:prstGeom>
          <a:solidFill>
            <a:srgbClr val="99CCFF">
              <a:alpha val="14000"/>
            </a:srgbClr>
          </a:solidFill>
          <a:ln w="0">
            <a:solidFill>
              <a:schemeClr val="tx1">
                <a:lumMod val="85000"/>
                <a:lumOff val="1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200" baseline="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altLang="zh-CN" sz="1200" baseline="0" dirty="0">
                <a:solidFill>
                  <a:schemeClr val="tx1"/>
                </a:solidFill>
                <a:cs typeface="Tahoma" pitchFamily="34" charset="0"/>
              </a:rPr>
              <a:t>High </a:t>
            </a:r>
            <a:r>
              <a:rPr lang="en-US" altLang="zh-CN" sz="1200" baseline="0" dirty="0" smtClean="0">
                <a:solidFill>
                  <a:schemeClr val="tx1"/>
                </a:solidFill>
                <a:cs typeface="Tahoma" pitchFamily="34" charset="0"/>
              </a:rPr>
              <a:t>value products</a:t>
            </a:r>
            <a:endParaRPr lang="en-US" altLang="zh-TW" sz="1200" baseline="0" dirty="0">
              <a:solidFill>
                <a:schemeClr val="tx1"/>
              </a:solidFill>
              <a:ea typeface="SimSun" pitchFamily="2" charset="-122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200" baseline="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altLang="zh-CN" sz="1200" baseline="0" dirty="0">
                <a:solidFill>
                  <a:schemeClr val="tx1"/>
                </a:solidFill>
                <a:cs typeface="Tahoma" pitchFamily="34" charset="0"/>
              </a:rPr>
              <a:t>Important </a:t>
            </a:r>
            <a:r>
              <a:rPr lang="en-US" altLang="zh-CN" sz="1200" baseline="0" dirty="0" smtClean="0">
                <a:solidFill>
                  <a:schemeClr val="tx1"/>
                </a:solidFill>
                <a:cs typeface="Tahoma" pitchFamily="34" charset="0"/>
              </a:rPr>
              <a:t>facilities,</a:t>
            </a:r>
            <a:r>
              <a:rPr lang="en-US" altLang="zh-CN" sz="120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CN" sz="1200" dirty="0" smtClean="0">
                <a:solidFill>
                  <a:schemeClr val="tx1"/>
                </a:solidFill>
                <a:cs typeface="Tahoma" pitchFamily="34" charset="0"/>
              </a:rPr>
              <a:t> P</a:t>
            </a:r>
            <a:r>
              <a:rPr lang="en-US" altLang="zh-CN" sz="1200" baseline="0" dirty="0" smtClean="0">
                <a:solidFill>
                  <a:schemeClr val="tx1"/>
                </a:solidFill>
                <a:cs typeface="Tahoma" pitchFamily="34" charset="0"/>
              </a:rPr>
              <a:t>roperties</a:t>
            </a:r>
            <a:endParaRPr lang="en-US" altLang="zh-TW" sz="1200" baseline="0" dirty="0">
              <a:solidFill>
                <a:schemeClr val="tx1"/>
              </a:solidFill>
              <a:ea typeface="SimSun" pitchFamily="2" charset="-122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TW" altLang="en-US" sz="1200" baseline="0" dirty="0">
                <a:solidFill>
                  <a:schemeClr val="tx1"/>
                </a:solidFill>
                <a:ea typeface="SimSun" pitchFamily="2" charset="-122"/>
                <a:cs typeface="Tahoma" pitchFamily="34" charset="0"/>
              </a:rPr>
              <a:t> </a:t>
            </a:r>
            <a:r>
              <a:rPr lang="en-US" altLang="zh-TW" sz="1200" baseline="0" dirty="0">
                <a:solidFill>
                  <a:schemeClr val="tx1"/>
                </a:solidFill>
                <a:ea typeface="SimSun" pitchFamily="2" charset="-122"/>
                <a:cs typeface="Tahoma" pitchFamily="34" charset="0"/>
              </a:rPr>
              <a:t>Public </a:t>
            </a:r>
            <a:r>
              <a:rPr lang="en-US" altLang="zh-TW" sz="1200" baseline="0" dirty="0" smtClean="0">
                <a:solidFill>
                  <a:schemeClr val="tx1"/>
                </a:solidFill>
                <a:ea typeface="SimSun" pitchFamily="2" charset="-122"/>
                <a:cs typeface="Tahoma" pitchFamily="34" charset="0"/>
              </a:rPr>
              <a:t>objects</a:t>
            </a:r>
            <a:endParaRPr lang="en-US" altLang="zh-TW" sz="1200" baseline="0" dirty="0">
              <a:solidFill>
                <a:schemeClr val="tx1"/>
              </a:solidFill>
              <a:ea typeface="SimSun" pitchFamily="2" charset="-122"/>
              <a:cs typeface="Tahoma" pitchFamily="34" charset="0"/>
            </a:endParaRPr>
          </a:p>
        </p:txBody>
      </p:sp>
      <p:sp>
        <p:nvSpPr>
          <p:cNvPr id="10" name="모서리가 둥근 직사각형 65"/>
          <p:cNvSpPr/>
          <p:nvPr/>
        </p:nvSpPr>
        <p:spPr>
          <a:xfrm>
            <a:off x="566415" y="4652292"/>
            <a:ext cx="3889375" cy="1296988"/>
          </a:xfrm>
          <a:prstGeom prst="roundRect">
            <a:avLst>
              <a:gd name="adj" fmla="val 1047"/>
            </a:avLst>
          </a:prstGeom>
          <a:solidFill>
            <a:srgbClr val="99CCFF">
              <a:alpha val="14000"/>
            </a:srgbClr>
          </a:solidFill>
          <a:ln w="0">
            <a:solidFill>
              <a:schemeClr val="tx1">
                <a:lumMod val="85000"/>
                <a:lumOff val="1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TW" altLang="en-US" sz="1200" baseline="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altLang="zh-TW" sz="1200" baseline="0" dirty="0" smtClean="0">
                <a:solidFill>
                  <a:schemeClr val="tx1"/>
                </a:solidFill>
                <a:cs typeface="Tahoma" pitchFamily="34" charset="0"/>
              </a:rPr>
              <a:t>ATM areas</a:t>
            </a:r>
            <a:endParaRPr lang="en-US" altLang="zh-TW" sz="1200" baseline="0" dirty="0">
              <a:solidFill>
                <a:schemeClr val="tx1"/>
              </a:solidFill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200" baseline="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altLang="zh-CN" sz="1200" baseline="0" dirty="0" smtClean="0">
                <a:solidFill>
                  <a:schemeClr val="tx1"/>
                </a:solidFill>
                <a:ea typeface="新細明體" pitchFamily="18" charset="-120"/>
                <a:cs typeface="Tahoma" pitchFamily="34" charset="0"/>
              </a:rPr>
              <a:t>Garages, parking lots </a:t>
            </a:r>
            <a:endParaRPr lang="en-US" altLang="zh-TW" sz="1200" baseline="0" dirty="0">
              <a:solidFill>
                <a:schemeClr val="tx1"/>
              </a:solidFill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TW" altLang="en-US" sz="1200" baseline="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altLang="zh-TW" sz="1200" baseline="0" dirty="0">
                <a:solidFill>
                  <a:schemeClr val="tx1"/>
                </a:solidFill>
                <a:cs typeface="Tahoma" pitchFamily="34" charset="0"/>
              </a:rPr>
              <a:t>Access </a:t>
            </a:r>
            <a:r>
              <a:rPr lang="en-US" altLang="zh-TW" sz="1200" baseline="0" dirty="0" smtClean="0">
                <a:solidFill>
                  <a:schemeClr val="tx1"/>
                </a:solidFill>
                <a:cs typeface="Tahoma" pitchFamily="34" charset="0"/>
              </a:rPr>
              <a:t>controls</a:t>
            </a:r>
            <a:endParaRPr lang="en-US" altLang="zh-TW" sz="1200" baseline="0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1" name="모서리가 둥근 직사각형 65"/>
          <p:cNvSpPr/>
          <p:nvPr/>
        </p:nvSpPr>
        <p:spPr>
          <a:xfrm>
            <a:off x="4742309" y="4652292"/>
            <a:ext cx="3816350" cy="1296988"/>
          </a:xfrm>
          <a:prstGeom prst="roundRect">
            <a:avLst>
              <a:gd name="adj" fmla="val 1047"/>
            </a:avLst>
          </a:prstGeom>
          <a:solidFill>
            <a:srgbClr val="99CCFF">
              <a:alpha val="14000"/>
            </a:srgbClr>
          </a:solidFill>
          <a:ln w="0">
            <a:solidFill>
              <a:schemeClr val="tx1">
                <a:lumMod val="85000"/>
                <a:lumOff val="1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200" baseline="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altLang="zh-CN" sz="1200" baseline="0" dirty="0">
                <a:solidFill>
                  <a:schemeClr val="tx1"/>
                </a:solidFill>
                <a:cs typeface="Tahoma" pitchFamily="34" charset="0"/>
              </a:rPr>
              <a:t>People </a:t>
            </a:r>
            <a:r>
              <a:rPr lang="en-US" altLang="zh-CN" sz="1200" baseline="0" dirty="0" smtClean="0">
                <a:solidFill>
                  <a:schemeClr val="tx1"/>
                </a:solidFill>
                <a:cs typeface="Tahoma" pitchFamily="34" charset="0"/>
              </a:rPr>
              <a:t>flows </a:t>
            </a:r>
            <a:r>
              <a:rPr lang="en-US" altLang="zh-CN" sz="1200" baseline="0" dirty="0">
                <a:solidFill>
                  <a:schemeClr val="tx1"/>
                </a:solidFill>
                <a:cs typeface="Tahoma" pitchFamily="34" charset="0"/>
              </a:rPr>
              <a:t>in </a:t>
            </a:r>
            <a:r>
              <a:rPr lang="en-US" altLang="zh-CN" sz="1200" baseline="0" dirty="0" smtClean="0">
                <a:solidFill>
                  <a:schemeClr val="tx1"/>
                </a:solidFill>
                <a:cs typeface="Tahoma" pitchFamily="34" charset="0"/>
              </a:rPr>
              <a:t>stores</a:t>
            </a:r>
            <a:endParaRPr lang="en-US" altLang="zh-TW" sz="1200" baseline="0" dirty="0">
              <a:solidFill>
                <a:schemeClr val="tx1"/>
              </a:solidFill>
              <a:ea typeface="SimSun" pitchFamily="2" charset="-122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200" baseline="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altLang="zh-CN" sz="1200" baseline="0" dirty="0">
                <a:solidFill>
                  <a:schemeClr val="tx1"/>
                </a:solidFill>
                <a:cs typeface="Tahoma" pitchFamily="34" charset="0"/>
              </a:rPr>
              <a:t>Business VI </a:t>
            </a:r>
            <a:r>
              <a:rPr lang="en-US" altLang="zh-CN" sz="1200" baseline="0" dirty="0" smtClean="0">
                <a:solidFill>
                  <a:schemeClr val="tx1"/>
                </a:solidFill>
                <a:cs typeface="Tahoma" pitchFamily="34" charset="0"/>
              </a:rPr>
              <a:t>integrations</a:t>
            </a:r>
            <a:endParaRPr lang="en-US" altLang="zh-CN" sz="1200" baseline="0" dirty="0">
              <a:solidFill>
                <a:schemeClr val="tx1"/>
              </a:solidFill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TW" altLang="en-US" sz="1200" baseline="0" dirty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altLang="zh-TW" sz="1200" baseline="0" dirty="0" smtClean="0">
                <a:solidFill>
                  <a:schemeClr val="tx1"/>
                </a:solidFill>
                <a:cs typeface="Tahoma" pitchFamily="34" charset="0"/>
              </a:rPr>
              <a:t>Warehouses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en-US" altLang="zh-TW" sz="1200" dirty="0" smtClean="0">
                <a:solidFill>
                  <a:schemeClr val="tx1"/>
                </a:solidFill>
                <a:cs typeface="Tahoma" pitchFamily="34" charset="0"/>
              </a:rPr>
              <a:t> D</a:t>
            </a:r>
            <a:r>
              <a:rPr lang="en-US" altLang="zh-TW" sz="1200" baseline="0" dirty="0" smtClean="0">
                <a:solidFill>
                  <a:schemeClr val="tx1"/>
                </a:solidFill>
                <a:cs typeface="Tahoma" pitchFamily="34" charset="0"/>
              </a:rPr>
              <a:t>epartment stores</a:t>
            </a:r>
            <a:endParaRPr kumimoji="0" lang="ko-KR" altLang="en-US" sz="1200" baseline="0" dirty="0">
              <a:solidFill>
                <a:schemeClr val="tx1"/>
              </a:solidFill>
            </a:endParaRPr>
          </a:p>
        </p:txBody>
      </p:sp>
      <p:grpSp>
        <p:nvGrpSpPr>
          <p:cNvPr id="2" name="群組 29"/>
          <p:cNvGrpSpPr>
            <a:grpSpLocks/>
          </p:cNvGrpSpPr>
          <p:nvPr/>
        </p:nvGrpSpPr>
        <p:grpSpPr bwMode="auto">
          <a:xfrm>
            <a:off x="2583309" y="4790405"/>
            <a:ext cx="1655762" cy="1085850"/>
            <a:chOff x="2771800" y="4574989"/>
            <a:chExt cx="1656184" cy="1086259"/>
          </a:xfrm>
        </p:grpSpPr>
        <p:pic>
          <p:nvPicPr>
            <p:cNvPr id="33839" name="Picture 9"/>
            <p:cNvPicPr>
              <a:picLocks noChangeAspect="1" noChangeArrowheads="1"/>
            </p:cNvPicPr>
            <p:nvPr/>
          </p:nvPicPr>
          <p:blipFill>
            <a:blip r:embed="rId3" cstate="email"/>
            <a:srcRect r="-117" b="-52"/>
            <a:stretch>
              <a:fillRect/>
            </a:stretch>
          </p:blipFill>
          <p:spPr bwMode="auto">
            <a:xfrm>
              <a:off x="2771800" y="4574989"/>
              <a:ext cx="1656184" cy="1086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0" name="Picture 8"/>
            <p:cNvPicPr>
              <a:picLocks noChangeAspect="1" noChangeArrowheads="1"/>
            </p:cNvPicPr>
            <p:nvPr/>
          </p:nvPicPr>
          <p:blipFill>
            <a:blip r:embed="rId4" cstate="email"/>
            <a:srcRect r="-511"/>
            <a:stretch>
              <a:fillRect/>
            </a:stretch>
          </p:blipFill>
          <p:spPr bwMode="auto">
            <a:xfrm>
              <a:off x="3635896" y="5372927"/>
              <a:ext cx="360040" cy="288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41" name="矩形 27"/>
            <p:cNvSpPr>
              <a:spLocks noChangeArrowheads="1"/>
            </p:cNvSpPr>
            <p:nvPr/>
          </p:nvSpPr>
          <p:spPr bwMode="auto">
            <a:xfrm>
              <a:off x="3635896" y="5085184"/>
              <a:ext cx="360040" cy="288032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1400" baseline="0">
                <a:latin typeface="+mn-lt"/>
              </a:endParaRPr>
            </a:p>
          </p:txBody>
        </p:sp>
        <p:sp>
          <p:nvSpPr>
            <p:cNvPr id="33842" name="矩形 28"/>
            <p:cNvSpPr>
              <a:spLocks noChangeArrowheads="1"/>
            </p:cNvSpPr>
            <p:nvPr/>
          </p:nvSpPr>
          <p:spPr bwMode="auto">
            <a:xfrm>
              <a:off x="3563888" y="5301208"/>
              <a:ext cx="504056" cy="360040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1400" baseline="0">
                <a:latin typeface="+mn-lt"/>
              </a:endParaRPr>
            </a:p>
          </p:txBody>
        </p:sp>
      </p:grpSp>
      <p:grpSp>
        <p:nvGrpSpPr>
          <p:cNvPr id="3" name="群組 62"/>
          <p:cNvGrpSpPr>
            <a:grpSpLocks/>
          </p:cNvGrpSpPr>
          <p:nvPr/>
        </p:nvGrpSpPr>
        <p:grpSpPr bwMode="auto">
          <a:xfrm>
            <a:off x="2583309" y="1628105"/>
            <a:ext cx="1655762" cy="1081087"/>
            <a:chOff x="2771800" y="1556792"/>
            <a:chExt cx="1656184" cy="1080120"/>
          </a:xfrm>
        </p:grpSpPr>
        <p:pic>
          <p:nvPicPr>
            <p:cNvPr id="33836" name="Picture 4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635896" y="1556792"/>
              <a:ext cx="79208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7" name="Picture 1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771800" y="1556792"/>
              <a:ext cx="864096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38" name="矩形 61"/>
            <p:cNvSpPr>
              <a:spLocks noChangeArrowheads="1"/>
            </p:cNvSpPr>
            <p:nvPr/>
          </p:nvSpPr>
          <p:spPr bwMode="auto">
            <a:xfrm>
              <a:off x="2843808" y="1628800"/>
              <a:ext cx="432048" cy="936104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1400" baseline="0">
                <a:latin typeface="+mn-lt"/>
              </a:endParaRPr>
            </a:p>
          </p:txBody>
        </p:sp>
      </p:grpSp>
      <p:sp>
        <p:nvSpPr>
          <p:cNvPr id="69" name="圓角矩形 68"/>
          <p:cNvSpPr/>
          <p:nvPr/>
        </p:nvSpPr>
        <p:spPr bwMode="auto">
          <a:xfrm>
            <a:off x="4815334" y="1269330"/>
            <a:ext cx="1728787" cy="358775"/>
          </a:xfrm>
          <a:prstGeom prst="roundRect">
            <a:avLst/>
          </a:prstGeom>
          <a:solidFill>
            <a:srgbClr val="6094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zh-TW" altLang="en-US" sz="1400" baseline="0">
              <a:latin typeface="+mn-lt"/>
              <a:cs typeface="Tahoma" pitchFamily="34" charset="0"/>
            </a:endParaRPr>
          </a:p>
        </p:txBody>
      </p:sp>
      <p:sp>
        <p:nvSpPr>
          <p:cNvPr id="71" name="圓角矩形 70"/>
          <p:cNvSpPr/>
          <p:nvPr/>
        </p:nvSpPr>
        <p:spPr bwMode="auto">
          <a:xfrm>
            <a:off x="567184" y="1269330"/>
            <a:ext cx="1728787" cy="360363"/>
          </a:xfrm>
          <a:prstGeom prst="roundRect">
            <a:avLst/>
          </a:prstGeom>
          <a:solidFill>
            <a:srgbClr val="6094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zh-TW" altLang="en-US" sz="1400" baseline="0">
              <a:latin typeface="+mn-lt"/>
              <a:cs typeface="Tahoma" pitchFamily="34" charset="0"/>
            </a:endParaRPr>
          </a:p>
        </p:txBody>
      </p:sp>
      <p:sp>
        <p:nvSpPr>
          <p:cNvPr id="76" name="圓角矩形 75"/>
          <p:cNvSpPr/>
          <p:nvPr/>
        </p:nvSpPr>
        <p:spPr bwMode="auto">
          <a:xfrm>
            <a:off x="566415" y="2852067"/>
            <a:ext cx="1728787" cy="360363"/>
          </a:xfrm>
          <a:prstGeom prst="roundRect">
            <a:avLst/>
          </a:prstGeom>
          <a:solidFill>
            <a:srgbClr val="6094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zh-TW" altLang="en-US" sz="1600" baseline="0">
              <a:latin typeface="+mn-lt"/>
              <a:cs typeface="Tahoma" pitchFamily="34" charset="0"/>
            </a:endParaRPr>
          </a:p>
        </p:txBody>
      </p:sp>
      <p:sp>
        <p:nvSpPr>
          <p:cNvPr id="79" name="圓角矩形 78"/>
          <p:cNvSpPr/>
          <p:nvPr/>
        </p:nvSpPr>
        <p:spPr bwMode="auto">
          <a:xfrm>
            <a:off x="4815334" y="2852067"/>
            <a:ext cx="1728787" cy="360363"/>
          </a:xfrm>
          <a:prstGeom prst="roundRect">
            <a:avLst/>
          </a:prstGeom>
          <a:solidFill>
            <a:srgbClr val="6094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zh-TW" altLang="en-US" sz="1400" baseline="0">
              <a:latin typeface="+mn-lt"/>
              <a:cs typeface="Tahoma" pitchFamily="34" charset="0"/>
            </a:endParaRPr>
          </a:p>
        </p:txBody>
      </p:sp>
      <p:sp>
        <p:nvSpPr>
          <p:cNvPr id="82" name="圓角矩形 81"/>
          <p:cNvSpPr/>
          <p:nvPr/>
        </p:nvSpPr>
        <p:spPr bwMode="auto">
          <a:xfrm>
            <a:off x="611560" y="4436392"/>
            <a:ext cx="1728787" cy="358775"/>
          </a:xfrm>
          <a:prstGeom prst="roundRect">
            <a:avLst/>
          </a:prstGeom>
          <a:solidFill>
            <a:srgbClr val="6094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zh-TW" altLang="en-US" sz="1600" baseline="0">
              <a:latin typeface="+mn-lt"/>
              <a:cs typeface="Tahoma" pitchFamily="34" charset="0"/>
            </a:endParaRPr>
          </a:p>
        </p:txBody>
      </p:sp>
      <p:sp>
        <p:nvSpPr>
          <p:cNvPr id="85" name="圓角矩形 84"/>
          <p:cNvSpPr/>
          <p:nvPr/>
        </p:nvSpPr>
        <p:spPr bwMode="auto">
          <a:xfrm>
            <a:off x="4815334" y="4436392"/>
            <a:ext cx="1728787" cy="360363"/>
          </a:xfrm>
          <a:prstGeom prst="roundRect">
            <a:avLst/>
          </a:prstGeom>
          <a:solidFill>
            <a:srgbClr val="6094C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zh-TW" altLang="en-US" sz="1400" baseline="0">
              <a:latin typeface="+mn-lt"/>
              <a:cs typeface="Tahoma" pitchFamily="34" charset="0"/>
            </a:endParaRPr>
          </a:p>
        </p:txBody>
      </p:sp>
      <p:sp>
        <p:nvSpPr>
          <p:cNvPr id="33811" name="文字方塊 55"/>
          <p:cNvSpPr txBox="1">
            <a:spLocks noChangeArrowheads="1"/>
          </p:cNvSpPr>
          <p:nvPr/>
        </p:nvSpPr>
        <p:spPr bwMode="auto">
          <a:xfrm>
            <a:off x="567184" y="1701130"/>
            <a:ext cx="2087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200" baseline="0" dirty="0">
                <a:latin typeface="+mn-lt"/>
                <a:cs typeface="Tahoma" pitchFamily="34" charset="0"/>
              </a:rPr>
              <a:t> Hotel </a:t>
            </a:r>
            <a:r>
              <a:rPr lang="en-US" altLang="zh-TW" sz="1200" baseline="0" dirty="0" smtClean="0">
                <a:latin typeface="+mn-lt"/>
                <a:cs typeface="Tahoma" pitchFamily="34" charset="0"/>
              </a:rPr>
              <a:t>reception areas</a:t>
            </a:r>
            <a:endParaRPr lang="en-US" altLang="zh-TW" sz="1200" baseline="0" dirty="0">
              <a:latin typeface="+mn-lt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200" baseline="0" dirty="0">
                <a:latin typeface="+mn-lt"/>
                <a:cs typeface="Tahoma" pitchFamily="34" charset="0"/>
              </a:rPr>
              <a:t> Entrances of </a:t>
            </a:r>
            <a:r>
              <a:rPr lang="en-US" altLang="zh-TW" sz="1200" baseline="0" dirty="0" smtClean="0">
                <a:latin typeface="+mn-lt"/>
                <a:cs typeface="Tahoma" pitchFamily="34" charset="0"/>
              </a:rPr>
              <a:t>hospitals,</a:t>
            </a:r>
            <a:r>
              <a:rPr lang="en-US" altLang="zh-TW" sz="1200" baseline="0" dirty="0">
                <a:latin typeface="+mn-lt"/>
                <a:cs typeface="Tahoma" pitchFamily="34" charset="0"/>
              </a:rPr>
              <a:t/>
            </a:r>
            <a:br>
              <a:rPr lang="en-US" altLang="zh-TW" sz="1200" baseline="0" dirty="0">
                <a:latin typeface="+mn-lt"/>
                <a:cs typeface="Tahoma" pitchFamily="34" charset="0"/>
              </a:rPr>
            </a:br>
            <a:r>
              <a:rPr lang="en-US" altLang="zh-TW" sz="1200" baseline="0" dirty="0">
                <a:latin typeface="+mn-lt"/>
                <a:cs typeface="Tahoma" pitchFamily="34" charset="0"/>
              </a:rPr>
              <a:t>  </a:t>
            </a:r>
            <a:r>
              <a:rPr lang="en-US" altLang="zh-TW" sz="1200" baseline="0" dirty="0" smtClean="0">
                <a:latin typeface="+mn-lt"/>
                <a:cs typeface="Tahoma" pitchFamily="34" charset="0"/>
              </a:rPr>
              <a:t>residential areas</a:t>
            </a:r>
            <a:endParaRPr lang="zh-TW" altLang="en-US" sz="1200" dirty="0">
              <a:latin typeface="+mn-lt"/>
              <a:cs typeface="Tahoma" pitchFamily="34" charset="0"/>
            </a:endParaRPr>
          </a:p>
        </p:txBody>
      </p:sp>
      <p:sp>
        <p:nvSpPr>
          <p:cNvPr id="33812" name="文字方塊 59"/>
          <p:cNvSpPr txBox="1">
            <a:spLocks noChangeArrowheads="1"/>
          </p:cNvSpPr>
          <p:nvPr/>
        </p:nvSpPr>
        <p:spPr bwMode="auto">
          <a:xfrm>
            <a:off x="567184" y="3284760"/>
            <a:ext cx="2087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200" baseline="0" dirty="0">
                <a:latin typeface="+mn-lt"/>
                <a:cs typeface="Tahoma" pitchFamily="34" charset="0"/>
              </a:rPr>
              <a:t> </a:t>
            </a:r>
            <a:r>
              <a:rPr lang="en-US" altLang="zh-TW" sz="1200" baseline="0" dirty="0" smtClean="0">
                <a:latin typeface="+mn-lt"/>
                <a:cs typeface="Tahoma" pitchFamily="34" charset="0"/>
              </a:rPr>
              <a:t>No-parking zones</a:t>
            </a:r>
            <a:endParaRPr lang="en-US" altLang="zh-TW" sz="1200" baseline="0" dirty="0">
              <a:latin typeface="+mn-lt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200" baseline="0" dirty="0">
                <a:latin typeface="+mn-lt"/>
                <a:cs typeface="Tahoma" pitchFamily="34" charset="0"/>
              </a:rPr>
              <a:t> Entrances of </a:t>
            </a:r>
            <a:r>
              <a:rPr lang="en-US" altLang="zh-TW" sz="1200" dirty="0" smtClean="0">
                <a:latin typeface="+mn-lt"/>
                <a:cs typeface="Tahoma" pitchFamily="34" charset="0"/>
              </a:rPr>
              <a:t>w</a:t>
            </a:r>
            <a:r>
              <a:rPr lang="en-US" altLang="zh-TW" sz="1200" baseline="0" dirty="0" smtClean="0">
                <a:latin typeface="+mn-lt"/>
                <a:cs typeface="Tahoma" pitchFamily="34" charset="0"/>
              </a:rPr>
              <a:t>arehouses</a:t>
            </a:r>
            <a:endParaRPr lang="en-US" altLang="zh-TW" sz="1200" baseline="0" dirty="0">
              <a:latin typeface="+mn-lt"/>
              <a:cs typeface="Tahom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TW" sz="1200" baseline="0" dirty="0">
                <a:latin typeface="+mn-lt"/>
                <a:cs typeface="Tahoma" pitchFamily="34" charset="0"/>
              </a:rPr>
              <a:t> Important </a:t>
            </a:r>
            <a:r>
              <a:rPr lang="en-US" altLang="zh-TW" sz="1200" baseline="0" dirty="0" smtClean="0">
                <a:latin typeface="+mn-lt"/>
                <a:cs typeface="Tahoma" pitchFamily="34" charset="0"/>
              </a:rPr>
              <a:t>facilities</a:t>
            </a:r>
            <a:endParaRPr lang="zh-TW" altLang="en-US" sz="1200" dirty="0">
              <a:latin typeface="+mn-lt"/>
              <a:cs typeface="Tahoma" pitchFamily="34" charset="0"/>
            </a:endParaRPr>
          </a:p>
        </p:txBody>
      </p:sp>
      <p:cxnSp>
        <p:nvCxnSpPr>
          <p:cNvPr id="33813" name="直線接點 62"/>
          <p:cNvCxnSpPr>
            <a:cxnSpLocks noChangeShapeType="1"/>
          </p:cNvCxnSpPr>
          <p:nvPr/>
        </p:nvCxnSpPr>
        <p:spPr bwMode="auto">
          <a:xfrm flipH="1" flipV="1">
            <a:off x="2654746" y="3428330"/>
            <a:ext cx="647700" cy="79216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64" name="弧形 63"/>
          <p:cNvSpPr/>
          <p:nvPr/>
        </p:nvSpPr>
        <p:spPr bwMode="auto">
          <a:xfrm rot="19377889" flipH="1">
            <a:off x="2764284" y="3275930"/>
            <a:ext cx="558800" cy="1041400"/>
          </a:xfrm>
          <a:prstGeom prst="arc">
            <a:avLst>
              <a:gd name="adj1" fmla="val 16717574"/>
              <a:gd name="adj2" fmla="val 5134952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zh-TW" altLang="en-US" sz="1400" baseline="0">
              <a:latin typeface="+mn-lt"/>
            </a:endParaRPr>
          </a:p>
        </p:txBody>
      </p:sp>
      <p:grpSp>
        <p:nvGrpSpPr>
          <p:cNvPr id="4" name="群組 64"/>
          <p:cNvGrpSpPr>
            <a:grpSpLocks/>
          </p:cNvGrpSpPr>
          <p:nvPr/>
        </p:nvGrpSpPr>
        <p:grpSpPr bwMode="auto">
          <a:xfrm>
            <a:off x="2583309" y="3212430"/>
            <a:ext cx="1655762" cy="1104900"/>
            <a:chOff x="2483768" y="3068960"/>
            <a:chExt cx="1656184" cy="1104384"/>
          </a:xfrm>
        </p:grpSpPr>
        <p:pic>
          <p:nvPicPr>
            <p:cNvPr id="33833" name="Picture 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483768" y="3068960"/>
              <a:ext cx="1656184" cy="10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834" name="直線接點 66"/>
            <p:cNvCxnSpPr>
              <a:cxnSpLocks noChangeShapeType="1"/>
            </p:cNvCxnSpPr>
            <p:nvPr/>
          </p:nvCxnSpPr>
          <p:spPr bwMode="auto">
            <a:xfrm flipH="1" flipV="1">
              <a:off x="2555776" y="3284984"/>
              <a:ext cx="648072" cy="7920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68" name="弧形 67"/>
            <p:cNvSpPr/>
            <p:nvPr/>
          </p:nvSpPr>
          <p:spPr bwMode="auto">
            <a:xfrm rot="19377889" flipH="1">
              <a:off x="2664789" y="3132430"/>
              <a:ext cx="558942" cy="1040914"/>
            </a:xfrm>
            <a:prstGeom prst="arc">
              <a:avLst>
                <a:gd name="adj1" fmla="val 16717574"/>
                <a:gd name="adj2" fmla="val 5134952"/>
              </a:avLst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/>
            <a:lstStyle/>
            <a:p>
              <a:pPr>
                <a:defRPr/>
              </a:pPr>
              <a:endParaRPr lang="zh-TW" altLang="en-US" sz="1400" baseline="0">
                <a:latin typeface="+mn-lt"/>
              </a:endParaRPr>
            </a:p>
          </p:txBody>
        </p:sp>
      </p:grpSp>
      <p:pic>
        <p:nvPicPr>
          <p:cNvPr id="33816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31459" y="1556667"/>
            <a:ext cx="15843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817" name="直線接點 73"/>
          <p:cNvCxnSpPr>
            <a:cxnSpLocks noChangeShapeType="1"/>
          </p:cNvCxnSpPr>
          <p:nvPr/>
        </p:nvCxnSpPr>
        <p:spPr bwMode="auto">
          <a:xfrm>
            <a:off x="7407721" y="2564730"/>
            <a:ext cx="503238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818" name="直線單箭頭接點 74"/>
          <p:cNvCxnSpPr>
            <a:cxnSpLocks noChangeShapeType="1"/>
          </p:cNvCxnSpPr>
          <p:nvPr/>
        </p:nvCxnSpPr>
        <p:spPr bwMode="auto">
          <a:xfrm flipV="1">
            <a:off x="7623621" y="2348830"/>
            <a:ext cx="0" cy="287337"/>
          </a:xfrm>
          <a:prstGeom prst="straightConnector1">
            <a:avLst/>
          </a:prstGeom>
          <a:noFill/>
          <a:ln w="19050" algn="ctr">
            <a:solidFill>
              <a:srgbClr val="66FF33"/>
            </a:solidFill>
            <a:round/>
            <a:headEnd/>
            <a:tailEnd type="arrow" w="med" len="med"/>
          </a:ln>
        </p:spPr>
      </p:cxnSp>
      <p:pic>
        <p:nvPicPr>
          <p:cNvPr id="33819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31459" y="3140992"/>
            <a:ext cx="15843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820" name="直線接點 80"/>
          <p:cNvCxnSpPr>
            <a:cxnSpLocks noChangeShapeType="1"/>
          </p:cNvCxnSpPr>
          <p:nvPr/>
        </p:nvCxnSpPr>
        <p:spPr bwMode="auto">
          <a:xfrm>
            <a:off x="6902896" y="4220492"/>
            <a:ext cx="1512888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3821" name="直線單箭頭接點 83"/>
          <p:cNvCxnSpPr>
            <a:cxnSpLocks noChangeShapeType="1"/>
          </p:cNvCxnSpPr>
          <p:nvPr/>
        </p:nvCxnSpPr>
        <p:spPr bwMode="auto">
          <a:xfrm flipV="1">
            <a:off x="8126859" y="4004592"/>
            <a:ext cx="0" cy="288925"/>
          </a:xfrm>
          <a:prstGeom prst="straightConnector1">
            <a:avLst/>
          </a:prstGeom>
          <a:noFill/>
          <a:ln w="19050" algn="ctr">
            <a:solidFill>
              <a:srgbClr val="66FF33"/>
            </a:solidFill>
            <a:round/>
            <a:headEnd/>
            <a:tailEnd type="arrow" w="med" len="med"/>
          </a:ln>
        </p:spPr>
      </p:cxnSp>
      <p:cxnSp>
        <p:nvCxnSpPr>
          <p:cNvPr id="33822" name="直線單箭頭接點 86"/>
          <p:cNvCxnSpPr>
            <a:cxnSpLocks noChangeShapeType="1"/>
          </p:cNvCxnSpPr>
          <p:nvPr/>
        </p:nvCxnSpPr>
        <p:spPr bwMode="auto">
          <a:xfrm flipV="1">
            <a:off x="7191821" y="4004592"/>
            <a:ext cx="142875" cy="296863"/>
          </a:xfrm>
          <a:prstGeom prst="straightConnector1">
            <a:avLst/>
          </a:prstGeom>
          <a:noFill/>
          <a:ln w="19050" algn="ctr">
            <a:solidFill>
              <a:srgbClr val="66FF33"/>
            </a:solidFill>
            <a:round/>
            <a:headEnd/>
            <a:tailEnd type="arrow" w="med" len="med"/>
          </a:ln>
        </p:spPr>
      </p:cxnSp>
      <p:pic>
        <p:nvPicPr>
          <p:cNvPr id="33823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02896" y="4725317"/>
            <a:ext cx="1512391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824" name="直線接點 88"/>
          <p:cNvCxnSpPr>
            <a:cxnSpLocks noChangeShapeType="1"/>
          </p:cNvCxnSpPr>
          <p:nvPr/>
        </p:nvCxnSpPr>
        <p:spPr bwMode="auto">
          <a:xfrm flipV="1">
            <a:off x="7263259" y="4725317"/>
            <a:ext cx="71437" cy="1150938"/>
          </a:xfrm>
          <a:prstGeom prst="line">
            <a:avLst/>
          </a:prstGeom>
          <a:noFill/>
          <a:ln w="28575" algn="ctr">
            <a:solidFill>
              <a:srgbClr val="66FF33"/>
            </a:solidFill>
            <a:round/>
            <a:headEnd/>
            <a:tailEnd/>
          </a:ln>
        </p:spPr>
      </p:cxnSp>
      <p:sp>
        <p:nvSpPr>
          <p:cNvPr id="33825" name="矩形 89"/>
          <p:cNvSpPr>
            <a:spLocks noChangeArrowheads="1"/>
          </p:cNvSpPr>
          <p:nvPr/>
        </p:nvSpPr>
        <p:spPr bwMode="auto">
          <a:xfrm>
            <a:off x="7407721" y="5012655"/>
            <a:ext cx="215900" cy="504825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 sz="1400" baseline="0">
              <a:latin typeface="+mn-lt"/>
            </a:endParaRPr>
          </a:p>
        </p:txBody>
      </p:sp>
      <p:sp>
        <p:nvSpPr>
          <p:cNvPr id="33826" name="矩形 90"/>
          <p:cNvSpPr>
            <a:spLocks noChangeArrowheads="1"/>
          </p:cNvSpPr>
          <p:nvPr/>
        </p:nvSpPr>
        <p:spPr bwMode="auto">
          <a:xfrm>
            <a:off x="7118796" y="4868192"/>
            <a:ext cx="215900" cy="504825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 sz="1400" baseline="0">
              <a:latin typeface="+mn-lt"/>
            </a:endParaRPr>
          </a:p>
        </p:txBody>
      </p:sp>
      <p:sp>
        <p:nvSpPr>
          <p:cNvPr id="57" name="직사각형 153"/>
          <p:cNvSpPr/>
          <p:nvPr/>
        </p:nvSpPr>
        <p:spPr bwMode="auto">
          <a:xfrm flipH="1">
            <a:off x="710431" y="1340544"/>
            <a:ext cx="1584176" cy="246251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aseline="0" dirty="0" smtClean="0">
                <a:ln>
                  <a:prstDash val="solid"/>
                </a:ln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Access Detection</a:t>
            </a:r>
            <a:endParaRPr kumimoji="0" lang="en-US" altLang="ko-KR" sz="1600" baseline="0" dirty="0" smtClean="0">
              <a:ln>
                <a:prstDash val="solid"/>
              </a:ln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직사각형 153"/>
          <p:cNvSpPr/>
          <p:nvPr/>
        </p:nvSpPr>
        <p:spPr bwMode="auto">
          <a:xfrm flipH="1">
            <a:off x="5174927" y="1340544"/>
            <a:ext cx="1224136" cy="246251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aseline="0" dirty="0" smtClean="0">
                <a:ln>
                  <a:prstDash val="solid"/>
                </a:ln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Virtual Wall</a:t>
            </a:r>
            <a:endParaRPr kumimoji="0" lang="en-US" altLang="ko-KR" sz="1600" baseline="0" dirty="0" smtClean="0">
              <a:ln>
                <a:prstDash val="solid"/>
              </a:ln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직사각형 153"/>
          <p:cNvSpPr/>
          <p:nvPr/>
        </p:nvSpPr>
        <p:spPr bwMode="auto">
          <a:xfrm flipH="1">
            <a:off x="744059" y="2924720"/>
            <a:ext cx="2126612" cy="246221"/>
          </a:xfrm>
          <a:prstGeom prst="rect">
            <a:avLst/>
          </a:prstGeom>
        </p:spPr>
        <p:txBody>
          <a:bodyPr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aseline="0" dirty="0" smtClean="0">
                <a:ln>
                  <a:prstDash val="solid"/>
                </a:ln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Restricted Zone </a:t>
            </a:r>
            <a:endParaRPr kumimoji="0" lang="en-US" altLang="ko-KR" sz="1600" baseline="0" dirty="0" smtClean="0">
              <a:ln>
                <a:prstDash val="solid"/>
              </a:ln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직사각형 153"/>
          <p:cNvSpPr/>
          <p:nvPr/>
        </p:nvSpPr>
        <p:spPr bwMode="auto">
          <a:xfrm flipH="1">
            <a:off x="5136547" y="2924720"/>
            <a:ext cx="2126612" cy="246221"/>
          </a:xfrm>
          <a:prstGeom prst="rect">
            <a:avLst/>
          </a:prstGeom>
        </p:spPr>
        <p:txBody>
          <a:bodyPr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aseline="0" dirty="0" smtClean="0">
                <a:ln>
                  <a:prstDash val="solid"/>
                </a:ln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Virtual Fence</a:t>
            </a:r>
            <a:endParaRPr kumimoji="0" lang="en-US" altLang="ko-KR" sz="1600" baseline="0" dirty="0" smtClean="0">
              <a:ln>
                <a:prstDash val="solid"/>
              </a:ln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직사각형 153"/>
          <p:cNvSpPr/>
          <p:nvPr/>
        </p:nvSpPr>
        <p:spPr bwMode="auto">
          <a:xfrm flipH="1">
            <a:off x="645188" y="4508896"/>
            <a:ext cx="2126612" cy="246221"/>
          </a:xfrm>
          <a:prstGeom prst="rect">
            <a:avLst/>
          </a:prstGeom>
        </p:spPr>
        <p:txBody>
          <a:bodyPr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baseline="0" dirty="0" smtClean="0">
                <a:ln>
                  <a:prstDash val="solid"/>
                </a:ln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Tailgating Detection</a:t>
            </a:r>
            <a:endParaRPr kumimoji="0" lang="en-US" altLang="ko-KR" sz="1600" baseline="0" dirty="0" smtClean="0">
              <a:ln>
                <a:prstDash val="solid"/>
              </a:ln>
              <a:solidFill>
                <a:prstClr val="white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직사각형 153"/>
          <p:cNvSpPr/>
          <p:nvPr/>
        </p:nvSpPr>
        <p:spPr bwMode="auto">
          <a:xfrm flipH="1">
            <a:off x="5246935" y="4508896"/>
            <a:ext cx="2126612" cy="246221"/>
          </a:xfrm>
          <a:prstGeom prst="rect">
            <a:avLst/>
          </a:prstGeom>
        </p:spPr>
        <p:txBody>
          <a:bodyPr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aseline="0" dirty="0" smtClean="0">
                <a:ln>
                  <a:prstDash val="solid"/>
                </a:ln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Counting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1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7940" name="AutoShape 4" descr="data:image/jpeg;base64,/9j/4AAQSkZJRgABAQAAAQABAAD/2wCEAAkGBhIQEBAUEBARExEUGBUUFBUUGBgVEBUQFxUVFhUUFxUXHCYeFxkjGhgUHy8hIycpLCwsFR8xNTAqNSYrLCkBCQoKDgwOGg8PGikkHCQtLCwsKSksLS0sLS0sKy0tLiwpLSwpKSwqLCwpLCksLCwpLCwtLCksKS0sLCwsLCwpLP/AABEIAJMBWAMBIgACEQEDEQH/xAAbAAEAAgMBAQAAAAAAAAAAAAAABAUCAwYBB//EAFEQAAEDAgEECgwJCgYDAQAAAAEAAgMEERIFBiExE0FRU1RhcZGSkxQVFiIyM1KBsbLR0gckNEKhwcLh8CM1Q1VicnOCotMXY3SDs+JFZMMl/8QAGgEBAAMBAQEAAAAAAAAAAAAAAAECAwQFBv/EAC8RAQABAgUDAgQFBQAAAAAAAAABAhEDEhMhUTFBkQQUIjNhsUJScYHBMqHR8PH/2gAMAwEAAhEDEQA/APuKIiAiIgIiICIiAiIgIiICIiAiIgIiICIiAiIgIiICIiAiIgLCaZrGlz3BrRpJJsAN0lZqJlQXid/L6wQSgV6uaoMomlsH37GPgk6dh06iduLj+byaulBRMxYRERAiIgIiICIiAiIgIiICIiAiIgIiICIiAiIgIiICIiAiIgIiICIiAiIgIiICIiAiIgKLlPxTuVvrNUpRcp+Kdyt9ZqJjqhQQB8TQdw+kqDQ1TqN+xyH4sfBcf0J2mk70do/N1arWsqHxbfxtlZVEAeCCPxucYVW8xdYoubo680bhHKT2MdDHn9CTqa471tB3zdR0WI6RWYTFhERECIiAiIgIiICIiAiIgIiICIiAiKpne90r2tLtH7TmgDCzRYDdJRMRdbIqxjJRt87nn6lgYJPKPTeoutklbIqtkcg+cPO55+tYdjv3w9N/tS5klboqpjJB+kb5y8/aWGwHymdKT30uZJXCKoYHDVJHzv8ArkWGwjy4+k/+4lzJK6RUzdGqWPnP1vWGxt32PpO/uJdOnK8RUjSBqnj5/a9YYYx+mj6R99LmnK+RUsLAbhkzTfaFnfaKyGTx+x1bUuZJXCXVR2JYHvmgbfeMA8+hR9hi3yHoRexRNUQjIv15dUbTGNU0Y5BGPqWAZBvkPRi91Rnp5Mv1X90uqG8On8tEAddhEAeXRpWGGn3yLoxe6mpTyZY5dDdQMo1kZjNpGE3b84eW3jVe2WAapoxybGPQ1e9lQ8IHOz2KNSnkyxyl0Pi2/jbK3qDFlGBrQBMyw3XC6y7bQ76znVdSnmGuaOW+op2vBDgDrGnSLHWCNsKHRV5p3COUnYjoY862E6mPPk7jvMVt7cQb6znWmpr6d7SDIw3FtOkWO0RthNSnmFZmme6/Rc5krLTIvyb5A6MDvH3u5o8h22eI7mtWXdBT76OY+xW1aOY8sZtCxRV3dDT76OZ3sXndDT75/S72Jq0fmjyi8LJFW90UHlnou9ixfnLTjXJYbpa63oTVw/zR5LwtEUejr45heKRrxutN1IWiRERAREQEREHN535xdjBsbHASPBI0hpIGgNBINiTt22lwjsuSk3NC8nbJqZblS/ha+V0fJ9pY3XJiVTd73o8CmcOJQe203AW9fN7ydtJf1ezrpveU0OvpGkfQl1nnl2e3p5nzKEcqS/q+LzzTe+sO2U/6vp+sn/uqwuvLpnk9vTzPmUHtjN+r6brJ/wC6hyhN+r6Xpzf3VOuvLpnk0KeZ8ygiun4BSc8v9xeivn4BR88v9xTbpdM0p0KeZ8ygurp9qhox1h9Mi8FbUcDouZ/vqVNVMZbG9jb6sTg2/JcrMOuLjSPoTNJo08z5lD7NqOBUPRd76OranapKEfyE+l6mXS6jPJoU/XzKEKyq4LQdX/2Xorarg1B1X/ZS7pdM8p0Kfr5ctl6okZ+UDWwyDWIrhh4wL6F9M+DbOV9bSEym8sbsBd5TbAtceOxseRfNs8PAPJ9S6/4E/k1R++z1F0YU3h5XrqYiuLOiyrloOe6KIs2YaWiRuJlgSPB1XNjpOpVfx7dpR/tM9ihf+UfyH0uV9UVbI7bJIxlzYY3Nbc7gxHSV5WJi1ZniVTN1d8e3aXqmexe3rvKpeqZ7Fa3Wl1ZGHhhkYJDpDC5okI3Q29yPMstWtW8q7DXb5B1Ufur349vsHVR+6rW68umrUXlWXrt+h6qP3Vjhr+ER9XH7itV4mrUXlWfH+Es6uP3F6ez+FNHJHHf1FZLRV1scTcUsjI26sT3Brb7lymrXyXlCw1/DP6IvcXtq/hn9EfuKRSZUhm8VNFJ+49rjbzFSUnFrjuXlXEVx11h8zYx6GLzY63hr+ZvuqxRRrV8l5V+Ct4a/mb7qxdFWHXWyeaw9AWOW844KMM2dzgZDhY1rXPe47ga0XO1zr2kzhp5TE1sgD5Wl7GPBZIWgkE4XC4tY8ytnxbX3sXl7sFZw6Xn+5YTQVWE4qt7xttdYtPOFZrCXUVXVrnuXlyGT8qvpK+PASGv0PbtHVdfZoZMTQd0L4ZX/AC+HlX2+i8WzkC9r0s3w4aU9G9ERdKwiIgIiIPlfwtfK6Pk+0q/LJ+LVH8OT1CrD4W/ldH+79pVuWT8WqP4cnqFceJ/U+j9J8j9kfNN3xGk/hM9CjT5zSOfK2mpXztidgkeHNY3GNbW4jd5HEouauclKKaki2dmy4I2YNOLHYC3LdR838twUjamGpkbFIyaV5DtBexxxNc3ytCjLvOy0YkZaYiq0W3nbjos3Z2x7FTStY4xzSCJxOh0Tzos4cost1RnE1lbFS4e+ewvxX0AgEhttu4afoVBHk10uS6l2EtdJJLVRA+E0Y8bNG1cA9JQzV7NFLlCxuyeBzd3YY2tZIOQ43lTlhWcauLX+k/t3/jy6yPL7TNVMLcMdM1pfIToxEFxba20ONQBna8NZLJSuZSvIAlL2l4a7wHuj2mnRt7ahUtG+bJtY9oJkqjLKN0gmzG9Fv0qFBDRy07BLlGowlrQ6F0x0OFu82M6dBG5tKIpgqxcTa09r9udv7WdDljOcwTsgZC6WSRmKMNIAL8Vg031CwJLuJWdNVOMQfKzY3YS5zL4sNr3FxrVHK0DK0I3KV1unZdBNHia5p1OBHOLKk22dGHNUzVMz3tZyebeSI65jqqrYJXyudga65bHECQ1rRtairWV8OTIDhDy1z/ycdy5xkdYCNl9Q0X4rlVOauW46WE01U9sMsLnAY+9D4ySWuadR2/oXuXsrxyikqIyXwQVI2R1ja1m9+L62i+taTEzVbs5qKqKcLNFs1t+frf8ARYx5yysliZVUpgbKcMbw9r24zqa6wGElZVWX5TNLFTU2zGHDshLxGA5wxBrbjSbKuzjypFVdjQ08jZZHTRv7w4sEbDdzyRq0LDOF9O1888FYIKqMEPaDokc0aGvjPhblwFEUxwtViVRe1V4jvtfp0jszzvypUMNHscLwHSxOP5QNLpCfEOA+knQukyfPI+MOli2J5vdmIPsL6O+GhcznDWOdTZOmlGC01PJJuM2yTuBdPTVbJW4o3te03GJpu240HSFWrpDXCm+JVvxsoc7/AAD+Npdh8Cnyao/fZ6i4/O7wD+Npdh8Cnyao/fZ6i2wejg9f/VD0/nN/IfS5UXwm5LFVU5MgP6R07RxOMYwnnsr135zfyH0uVfnd+csi/wAWX1AvMpm2LeOJ+0vA7rDMfLBmoIjKbSQh0M19YfD3rieUAHzrh8mgz5ToK5971U9RsY3KaKPBGLeYlbc6JJqSsq6aFpw5U2PYyNTZXOwTnzgm/mV9lqjbDXZCiYLMjMrG8jYgFeIimZmPxRPi3+fslZZWzrkZUGmpKU1M7Wh8l3iOKNp1YnEHTxca2Zu50mpllgngNPVRAOfGXB7Sx1sL2PHhDSOS6pcm5UipMrZSZUyMiM+wyxPkIYxzGtLS0Odo0H0FbMj1LarLU88Dg+CKnbAZG6Y3Suka/CHanWAOpZzRFp27Xv8A7sixknP2esc0U1A57WvLJ3GQNbGMdhhJAxuw98QNWpS587aiSaZlDRioZCcD5XSiJhkGlzGAtNyN1afgwHxE8c8//IuazbyfE11VDUZTqqOdk8jjG2o2CNzHWc2QA2BJGsjiVslGarbp+paHf5uZwNrYdka0sc1zo5I3aXMlabOaSNfLxrnvhSYHQ0QcAWmrhBB0gg4gQRuK1zQybTQxS9i1Dqhr5HOkkc8SEy2GLvgNJ1Hzqn+FSEPgo2u8F1VE02NjYhwOnaVMO0Y0W6IjqgZ9ZKp6V1DJRsjhqjOxrRCA0vYfCDmt1jVpsr/OPPQ0tVHTMpnTSSx448LrEyYy0MOjQ2wJLtq2pScj5l0dK/ZIofyg1Pe50jwP2S8nD5rKtrfz9S/6ST/kcpiqmrad7RPVKTW52y08MOz0vxyZ7o46djw7ER87HbQ21r8q0R531EE0MeUKRsLZ3YIpI5NkZsh1Mfua9aj521Ap8pZMqJdEAEsTnnwWSOHek7l/slac+spxVXYVNTyMlmfURSfk3B+CNmLE8kHvdY18ammimbbdb78f8ELOarrO3NHgpY3ljZtgBkAEjSDie4/MI3OJdBLlMdsKKOWlj7IfA9+yXxPiIvija62ka9PGo2Wz/wDt5M/hVHoK8yr+fKH+BN6Sm0xEW/DP8impMq5QGVazBSRuk2OIOiM1mNYPBeHW0k7nGvorz3unXbTyrjIK6ODLlYZpGRh9PEWl5DWnDa9idC7N5u08izxt7bdo+yJcNXfL4eVfbqLxbOQL4jXfL4eVfbqLxbOQL1vSfLhpT0b0RF1LCIiAiIg+V/C38ro/3ftKMVbfCxktxfTT/MZ3rjtNN7gniP1KqbW0ej40OZcWLHxPo/RVRpQ0tpYwbiOMEbYa0H0L2WnY4guYxxGouaCRyEjQt3ZVJwtvMnZNJwtvMs7S7M1LArW2mYG4AxoZ5IAw6dejUt+z0vC2cy92Wl4XGlpM1LUxoaAAAANAA0ADiCj9r4sWPYo8evFhbivy2upuyU3C40xU3C403L0yjmJuLFhGK1sVhiw7l9xZ3W74vwqNLQcKiROaEKooo5LGSNjyNWJodbnC2CMWw2GHVaww23LKTgg4VEmxQ8JiQvSg09DHGSY42MJ14WgX5ljNk2F7w98UbnjU4tBdzqw2GLhMXOmwRcJi503R8NrIksTXtLXtDmnWCLgjkK8ggbG0NY0NaNQaLAeZTOxo+ERc6dix8Ii50TeL3cpnb4B/G0ux+BX5NUfvs9RcvnJRbIx+BzXBui423HQGjdJXefBnm9JR0zxKC1z3NdY6wAwD2rowujyPXTetVu/Ob+Q+lyupaVjnMc5jXOYSWOIBc0kWJadrQquqpizKJLtAOjTqsSSDyWK6LsMb9FzrxsW+Z4M9UCWkje5j3Ma57LljiAXNJ0HCdq+hJaVjnMe5jS9l8DiLubcWNjtXCndhDfYuknYX+bF0lnuqrK/JcNQAJ4Y5QNQe0OtyX1LZTUrImhkbGsYNTWgBo8wU/sH/ADI+knYB8uPpBN7WECmpGRNwxsaxtybNFhiJuTYbZKi5QyFTVBBnp4ZXDQC9gc625c6bK47APlx9IJ2vPlM6QS8xNxApaRkTQyJjGMGprAGtHmCxqqOOUNEsbXhpDm4gDZ41OF9RCsO17vKZ0gna526zpBN+oirQ6ijMglMbTK1pYH278MJuWg7l1YdrnbrekE7XP/Z5wo3EGppmStLJGNew62uAc0+YqLk7IVNTEmCniiJ1ljQCeK+uyt+1z/2ecJ2uf+zzhTebWFfJRRukZI6NpkYCGPI79odrAO1dH0UZkbIY2mVoLWvI79rTrAO0FP7Xv4ucLzte/i5wl5FRlHINNUlpnp4pS3Q0vaCQNy+4pjxZvmUvsB+4OcLw5NeQ7UABckkJMzI+e13y+HlX26i8WzkC+MzULn17LDQ27if2Rouvs1F4tnIF7npflw1p6N6Ii6lhERAREQYyxBwLXAOadBBFwRuEFUVTmRSO8GCJp4mAj6VfoostFUx0ly5zAp97i6DVDbm1QxyPZKym73yrNOkNI0ecrtFpko43G7o2E7paCechMsLRi1R3ly/c9kzyKXpfenc1kw/Mpul966hlFGL2jYL67NA+pau1MG8RdBvsUZYW1quXOdy2Td7pukPanclk0/o6fpD2rpWZNibqijHIxo+pajkOn4PB1bPYmWDWq5c93HZO3qn6Q9qdxeTt6g6Q9q6NmR4G6oIRyMaPqWHaGn3iPohMsJ16uXPdxGTt5h6f3p3C5P3mLp/eujZkaAaoIuiD6Qtfc9TbxHzKMsGvVyoDmDk/eI+n968/w+oN4Z0z7V0TMhU4vaCPT+yD6Vr7mqXeGfT7UyQnXr5UP+HdBvA6Z9qf4cUO8/1u9q6Bmb1ML2hZp8/pWvuXpd5HO72pkg9xXyg5NzPpqdwdFCMQ0tLjiwndAJtfjVvsZ3FpZm5TC9oW6eN3tWHczT+Qem/2qcqs4szvLXlHIcdQBsseK2o6nDzhV/cNTb0/rH+1W7M3acfo78rnH61r7mKfyX9Y/wB5VnCpneYUmYnrCs7hqbe5Osd7V53C029y9Y5W7M3IBfvX6f8AMfo5O+WHczDuzdbJ7yro0cI+HhV9w1N5E3WOXncLT+TP1jlcszehG++eSS/rLX3NReXUddJ7yaFHB8PCq7hqfcn6w+xedw0H/sdYfYrhub0YBs+fTt7LISOS5WiqyMI24hNOSC3QZCWnvgNIUaFHB8PCsOZVP5VR1n3LzuLp/LqOs+5XFGe8b5/SVtuo0aOGunTwou4uDfKnrP8AqgzJhOqWp6we6r4C6guLqlxjiJbC02lkGtx8hn1lNCjhWqiiOykjzYjeXbC6qe1pw49laGl22B3husxmh/qx/usP2F2cEDY2hrAGtGgAarLYp9vh8MbQ4c5ocdZ1jPdXnckfKrOmz3V3KJ7fD4LQ4Y5pny6zpM9idypHzqs8Rcyx5dC7lE9vh8FoctkzNmziS3CCQXEm8j7agTtNG4PpXUNFgvUW0REbQkREUgiIgIiICIiAiIgIiICIiAiIgIiICIiAiIgIiICIiAiIgIiICiZU8U7+X1gpaiZU8U7+X1giY6oVH4Dfxtlb2tvqWmiF2Nt+NJUOaodUSGCBxDB4+Yah/ltPlH7+WkOiarFRK+peYac2jBtPN/8ANm64/Rr3Ab+np2xtDWANaBYAbixpKRkTGsjaGtGofWd08a3K7nmbiIiIEREBERAREQEREBERAREQEREBERAREQEREBERAREQEREBERAREQEREBERAREQFEyp4p38vrBS1orabZI3MuW32xrGkHRxoQo4XOmAhhNmjx0g2r6cDeNXtJRsiaGxtDWj6TundKUtK2JgawWaPxc7pW5EzNxERE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7942" name="AutoShape 6" descr="data:image/jpeg;base64,/9j/4AAQSkZJRgABAQAAAQABAAD/2wCEAAkGBhIQEBAUEBARExEUGBUUFBUUGBgVEBUQFxUVFhUUFxUXHCYeFxkjGhgUHy8hIycpLCwsFR8xNTAqNSYrLCkBCQoKDgwOGg8PGikkHCQtLCwsKSksLS0sLS0sKy0tLiwpLSwpKSwqLCwpLCksLCwpLCwtLCksKS0sLCwsLCwpLP/AABEIAJMBWAMBIgACEQEDEQH/xAAbAAEAAgMBAQAAAAAAAAAAAAAABAUCAwYBB//EAFEQAAEDAgEECgwJCgYDAQAAAAEAAgMEERIFBiExE0FRU1RhcZGSkxQVFiIyM1KBsbLR0gckNEKhwcLh8CM1Q1VicnOCotMXY3SDs+JFZMMl/8QAGgEBAAMBAQEAAAAAAAAAAAAAAAECAwQFBv/EAC8RAQABAgUDAgQFBQAAAAAAAAABAhEDEhMhUTFBkQQUIjNhsUJScYHBMqHR8PH/2gAMAwEAAhEDEQA/APuKIiAiIgIiICIiAiIgIiICIiAiIgIiICIiAiIgIiICIiAiIgLCaZrGlz3BrRpJJsAN0lZqJlQXid/L6wQSgV6uaoMomlsH37GPgk6dh06iduLj+byaulBRMxYRERAiIgIiICIiAiIgIiICIiAiIgIiICIiAiIgIiICIiAiIgIiICIiAiIgIiICIiAiIgKLlPxTuVvrNUpRcp+Kdyt9ZqJjqhQQB8TQdw+kqDQ1TqN+xyH4sfBcf0J2mk70do/N1arWsqHxbfxtlZVEAeCCPxucYVW8xdYoubo680bhHKT2MdDHn9CTqa471tB3zdR0WI6RWYTFhERECIiAiIgIiICIiAiIgIiICIiAiKpne90r2tLtH7TmgDCzRYDdJRMRdbIqxjJRt87nn6lgYJPKPTeoutklbIqtkcg+cPO55+tYdjv3w9N/tS5klboqpjJB+kb5y8/aWGwHymdKT30uZJXCKoYHDVJHzv8ArkWGwjy4+k/+4lzJK6RUzdGqWPnP1vWGxt32PpO/uJdOnK8RUjSBqnj5/a9YYYx+mj6R99LmnK+RUsLAbhkzTfaFnfaKyGTx+x1bUuZJXCXVR2JYHvmgbfeMA8+hR9hi3yHoRexRNUQjIv15dUbTGNU0Y5BGPqWAZBvkPRi91Rnp5Mv1X90uqG8On8tEAddhEAeXRpWGGn3yLoxe6mpTyZY5dDdQMo1kZjNpGE3b84eW3jVe2WAapoxybGPQ1e9lQ8IHOz2KNSnkyxyl0Pi2/jbK3qDFlGBrQBMyw3XC6y7bQ76znVdSnmGuaOW+op2vBDgDrGnSLHWCNsKHRV5p3COUnYjoY862E6mPPk7jvMVt7cQb6znWmpr6d7SDIw3FtOkWO0RthNSnmFZmme6/Rc5krLTIvyb5A6MDvH3u5o8h22eI7mtWXdBT76OY+xW1aOY8sZtCxRV3dDT76OZ3sXndDT75/S72Jq0fmjyi8LJFW90UHlnou9ixfnLTjXJYbpa63oTVw/zR5LwtEUejr45heKRrxutN1IWiRERAREQEREHN535xdjBsbHASPBI0hpIGgNBINiTt22lwjsuSk3NC8nbJqZblS/ha+V0fJ9pY3XJiVTd73o8CmcOJQe203AW9fN7ydtJf1ezrpveU0OvpGkfQl1nnl2e3p5nzKEcqS/q+LzzTe+sO2U/6vp+sn/uqwuvLpnk9vTzPmUHtjN+r6brJ/wC6hyhN+r6Xpzf3VOuvLpnk0KeZ8ygiun4BSc8v9xeivn4BR88v9xTbpdM0p0KeZ8ygurp9qhox1h9Mi8FbUcDouZ/vqVNVMZbG9jb6sTg2/JcrMOuLjSPoTNJo08z5lD7NqOBUPRd76OranapKEfyE+l6mXS6jPJoU/XzKEKyq4LQdX/2Xorarg1B1X/ZS7pdM8p0Kfr5ctl6okZ+UDWwyDWIrhh4wL6F9M+DbOV9bSEym8sbsBd5TbAtceOxseRfNs8PAPJ9S6/4E/k1R++z1F0YU3h5XrqYiuLOiyrloOe6KIs2YaWiRuJlgSPB1XNjpOpVfx7dpR/tM9ihf+UfyH0uV9UVbI7bJIxlzYY3Nbc7gxHSV5WJi1ZniVTN1d8e3aXqmexe3rvKpeqZ7Fa3Wl1ZGHhhkYJDpDC5okI3Q29yPMstWtW8q7DXb5B1Ufur349vsHVR+6rW68umrUXlWXrt+h6qP3Vjhr+ER9XH7itV4mrUXlWfH+Es6uP3F6ez+FNHJHHf1FZLRV1scTcUsjI26sT3Brb7lymrXyXlCw1/DP6IvcXtq/hn9EfuKRSZUhm8VNFJ+49rjbzFSUnFrjuXlXEVx11h8zYx6GLzY63hr+ZvuqxRRrV8l5V+Ct4a/mb7qxdFWHXWyeaw9AWOW844KMM2dzgZDhY1rXPe47ga0XO1zr2kzhp5TE1sgD5Wl7GPBZIWgkE4XC4tY8ytnxbX3sXl7sFZw6Xn+5YTQVWE4qt7xttdYtPOFZrCXUVXVrnuXlyGT8qvpK+PASGv0PbtHVdfZoZMTQd0L4ZX/AC+HlX2+i8WzkC9r0s3w4aU9G9ERdKwiIgIiIPlfwtfK6Pk+0q/LJ+LVH8OT1CrD4W/ldH+79pVuWT8WqP4cnqFceJ/U+j9J8j9kfNN3xGk/hM9CjT5zSOfK2mpXztidgkeHNY3GNbW4jd5HEouauclKKaki2dmy4I2YNOLHYC3LdR838twUjamGpkbFIyaV5DtBexxxNc3ytCjLvOy0YkZaYiq0W3nbjos3Z2x7FTStY4xzSCJxOh0Tzos4cost1RnE1lbFS4e+ewvxX0AgEhttu4afoVBHk10uS6l2EtdJJLVRA+E0Y8bNG1cA9JQzV7NFLlCxuyeBzd3YY2tZIOQ43lTlhWcauLX+k/t3/jy6yPL7TNVMLcMdM1pfIToxEFxba20ONQBna8NZLJSuZSvIAlL2l4a7wHuj2mnRt7ahUtG+bJtY9oJkqjLKN0gmzG9Fv0qFBDRy07BLlGowlrQ6F0x0OFu82M6dBG5tKIpgqxcTa09r9udv7WdDljOcwTsgZC6WSRmKMNIAL8Vg031CwJLuJWdNVOMQfKzY3YS5zL4sNr3FxrVHK0DK0I3KV1unZdBNHia5p1OBHOLKk22dGHNUzVMz3tZyebeSI65jqqrYJXyudga65bHECQ1rRtairWV8OTIDhDy1z/ycdy5xkdYCNl9Q0X4rlVOauW46WE01U9sMsLnAY+9D4ySWuadR2/oXuXsrxyikqIyXwQVI2R1ja1m9+L62i+taTEzVbs5qKqKcLNFs1t+frf8ARYx5yysliZVUpgbKcMbw9r24zqa6wGElZVWX5TNLFTU2zGHDshLxGA5wxBrbjSbKuzjypFVdjQ08jZZHTRv7w4sEbDdzyRq0LDOF9O1888FYIKqMEPaDokc0aGvjPhblwFEUxwtViVRe1V4jvtfp0jszzvypUMNHscLwHSxOP5QNLpCfEOA+knQukyfPI+MOli2J5vdmIPsL6O+GhcznDWOdTZOmlGC01PJJuM2yTuBdPTVbJW4o3te03GJpu240HSFWrpDXCm+JVvxsoc7/AAD+Npdh8Cnyao/fZ6i4/O7wD+Npdh8Cnyao/fZ6i2wejg9f/VD0/nN/IfS5UXwm5LFVU5MgP6R07RxOMYwnnsr135zfyH0uVfnd+csi/wAWX1AvMpm2LeOJ+0vA7rDMfLBmoIjKbSQh0M19YfD3rieUAHzrh8mgz5ToK5971U9RsY3KaKPBGLeYlbc6JJqSsq6aFpw5U2PYyNTZXOwTnzgm/mV9lqjbDXZCiYLMjMrG8jYgFeIimZmPxRPi3+fslZZWzrkZUGmpKU1M7Wh8l3iOKNp1YnEHTxca2Zu50mpllgngNPVRAOfGXB7Sx1sL2PHhDSOS6pcm5UipMrZSZUyMiM+wyxPkIYxzGtLS0Odo0H0FbMj1LarLU88Dg+CKnbAZG6Y3Suka/CHanWAOpZzRFp27Xv8A7sixknP2esc0U1A57WvLJ3GQNbGMdhhJAxuw98QNWpS587aiSaZlDRioZCcD5XSiJhkGlzGAtNyN1afgwHxE8c8//IuazbyfE11VDUZTqqOdk8jjG2o2CNzHWc2QA2BJGsjiVslGarbp+paHf5uZwNrYdka0sc1zo5I3aXMlabOaSNfLxrnvhSYHQ0QcAWmrhBB0gg4gQRuK1zQybTQxS9i1Dqhr5HOkkc8SEy2GLvgNJ1Hzqn+FSEPgo2u8F1VE02NjYhwOnaVMO0Y0W6IjqgZ9ZKp6V1DJRsjhqjOxrRCA0vYfCDmt1jVpsr/OPPQ0tVHTMpnTSSx448LrEyYy0MOjQ2wJLtq2pScj5l0dK/ZIofyg1Pe50jwP2S8nD5rKtrfz9S/6ST/kcpiqmrad7RPVKTW52y08MOz0vxyZ7o46djw7ER87HbQ21r8q0R531EE0MeUKRsLZ3YIpI5NkZsh1Mfua9aj521Ap8pZMqJdEAEsTnnwWSOHek7l/slac+spxVXYVNTyMlmfURSfk3B+CNmLE8kHvdY18ammimbbdb78f8ELOarrO3NHgpY3ljZtgBkAEjSDie4/MI3OJdBLlMdsKKOWlj7IfA9+yXxPiIvija62ka9PGo2Wz/wDt5M/hVHoK8yr+fKH+BN6Sm0xEW/DP8impMq5QGVazBSRuk2OIOiM1mNYPBeHW0k7nGvorz3unXbTyrjIK6ODLlYZpGRh9PEWl5DWnDa9idC7N5u08izxt7bdo+yJcNXfL4eVfbqLxbOQL4jXfL4eVfbqLxbOQL1vSfLhpT0b0RF1LCIiAiIg+V/C38ro/3ftKMVbfCxktxfTT/MZ3rjtNN7gniP1KqbW0ej40OZcWLHxPo/RVRpQ0tpYwbiOMEbYa0H0L2WnY4guYxxGouaCRyEjQt3ZVJwtvMnZNJwtvMs7S7M1LArW2mYG4AxoZ5IAw6dejUt+z0vC2cy92Wl4XGlpM1LUxoaAAAANAA0ADiCj9r4sWPYo8evFhbivy2upuyU3C40xU3C403L0yjmJuLFhGK1sVhiw7l9xZ3W74vwqNLQcKiROaEKooo5LGSNjyNWJodbnC2CMWw2GHVaww23LKTgg4VEmxQ8JiQvSg09DHGSY42MJ14WgX5ljNk2F7w98UbnjU4tBdzqw2GLhMXOmwRcJi503R8NrIksTXtLXtDmnWCLgjkK8ggbG0NY0NaNQaLAeZTOxo+ERc6dix8Ii50TeL3cpnb4B/G0ux+BX5NUfvs9RcvnJRbIx+BzXBui423HQGjdJXefBnm9JR0zxKC1z3NdY6wAwD2rowujyPXTetVu/Ob+Q+lyupaVjnMc5jXOYSWOIBc0kWJadrQquqpizKJLtAOjTqsSSDyWK6LsMb9FzrxsW+Z4M9UCWkje5j3Ma57LljiAXNJ0HCdq+hJaVjnMe5jS9l8DiLubcWNjtXCndhDfYuknYX+bF0lnuqrK/JcNQAJ4Y5QNQe0OtyX1LZTUrImhkbGsYNTWgBo8wU/sH/ADI+knYB8uPpBN7WECmpGRNwxsaxtybNFhiJuTYbZKi5QyFTVBBnp4ZXDQC9gc625c6bK47APlx9IJ2vPlM6QS8xNxApaRkTQyJjGMGprAGtHmCxqqOOUNEsbXhpDm4gDZ41OF9RCsO17vKZ0gna526zpBN+oirQ6ijMglMbTK1pYH278MJuWg7l1YdrnbrekE7XP/Z5wo3EGppmStLJGNew62uAc0+YqLk7IVNTEmCniiJ1ljQCeK+uyt+1z/2ecJ2uf+zzhTebWFfJRRukZI6NpkYCGPI79odrAO1dH0UZkbIY2mVoLWvI79rTrAO0FP7Xv4ucLzte/i5wl5FRlHINNUlpnp4pS3Q0vaCQNy+4pjxZvmUvsB+4OcLw5NeQ7UABckkJMzI+e13y+HlX26i8WzkC+MzULn17LDQ27if2Rouvs1F4tnIF7npflw1p6N6Ii6lhERAREQYyxBwLXAOadBBFwRuEFUVTmRSO8GCJp4mAj6VfoostFUx0ly5zAp97i6DVDbm1QxyPZKym73yrNOkNI0ecrtFpko43G7o2E7paCechMsLRi1R3ly/c9kzyKXpfenc1kw/Mpul966hlFGL2jYL67NA+pau1MG8RdBvsUZYW1quXOdy2Td7pukPanclk0/o6fpD2rpWZNibqijHIxo+pajkOn4PB1bPYmWDWq5c93HZO3qn6Q9qdxeTt6g6Q9q6NmR4G6oIRyMaPqWHaGn3iPohMsJ16uXPdxGTt5h6f3p3C5P3mLp/eujZkaAaoIuiD6Qtfc9TbxHzKMsGvVyoDmDk/eI+n968/w+oN4Z0z7V0TMhU4vaCPT+yD6Vr7mqXeGfT7UyQnXr5UP+HdBvA6Z9qf4cUO8/1u9q6Bmb1ML2hZp8/pWvuXpd5HO72pkg9xXyg5NzPpqdwdFCMQ0tLjiwndAJtfjVvsZ3FpZm5TC9oW6eN3tWHczT+Qem/2qcqs4szvLXlHIcdQBsseK2o6nDzhV/cNTb0/rH+1W7M3acfo78rnH61r7mKfyX9Y/wB5VnCpneYUmYnrCs7hqbe5Osd7V53C029y9Y5W7M3IBfvX6f8AMfo5O+WHczDuzdbJ7yro0cI+HhV9w1N5E3WOXncLT+TP1jlcszehG++eSS/rLX3NReXUddJ7yaFHB8PCq7hqfcn6w+xedw0H/sdYfYrhub0YBs+fTt7LISOS5WiqyMI24hNOSC3QZCWnvgNIUaFHB8PCsOZVP5VR1n3LzuLp/LqOs+5XFGe8b5/SVtuo0aOGunTwou4uDfKnrP8AqgzJhOqWp6we6r4C6guLqlxjiJbC02lkGtx8hn1lNCjhWqiiOykjzYjeXbC6qe1pw49laGl22B3husxmh/qx/usP2F2cEDY2hrAGtGgAarLYp9vh8MbQ4c5ocdZ1jPdXnckfKrOmz3V3KJ7fD4LQ4Y5pny6zpM9idypHzqs8Rcyx5dC7lE9vh8FoctkzNmziS3CCQXEm8j7agTtNG4PpXUNFgvUW0REbQkREUgiIgIiICIiAiIgIiICIiAiIgIiICIiAiIgIiICIiAiIgIiICiZU8U7+X1gpaiZU8U7+X1giY6oVH4Dfxtlb2tvqWmiF2Nt+NJUOaodUSGCBxDB4+Yah/ltPlH7+WkOiarFRK+peYac2jBtPN/8ANm64/Rr3Ab+np2xtDWANaBYAbixpKRkTGsjaGtGofWd08a3K7nmbiIiIEREBERAREQEREBERAREQEREBERAREQEREBERAREQEREBERAREQEREBERAREQFEyp4p38vrBS1orabZI3MuW32xrGkHRxoQo4XOmAhhNmjx0g2r6cDeNXtJRsiaGxtDWj6TundKUtK2JgawWaPxc7pW5EzNxERE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1043608" y="260648"/>
            <a:ext cx="712879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70000"/>
            </a:pPr>
            <a:endParaRPr lang="en-US" altLang="zh-TW" sz="2200" dirty="0" smtClean="0"/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 Local client: monitor in the local security office. 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 Web client: monitor on the web.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 Remote client: monitor in the home office.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 Mobile client: monitor on the mobile phone or tablet.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23528" y="0"/>
            <a:ext cx="835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 dirty="0" smtClean="0">
                <a:solidFill>
                  <a:srgbClr val="4F81BD"/>
                </a:solidFill>
              </a:rPr>
              <a:t>Enterprise VMS: Multi-Access for Easy Surveillance</a:t>
            </a:r>
            <a:endParaRPr lang="en-US" altLang="zh-TW" sz="2800" b="1" dirty="0">
              <a:solidFill>
                <a:srgbClr val="4F81BD"/>
              </a:solidFill>
            </a:endParaRPr>
          </a:p>
        </p:txBody>
      </p:sp>
      <p:sp>
        <p:nvSpPr>
          <p:cNvPr id="18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18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25190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3066919"/>
            <a:ext cx="7308404" cy="309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字方塊 22"/>
          <p:cNvSpPr txBox="1"/>
          <p:nvPr/>
        </p:nvSpPr>
        <p:spPr>
          <a:xfrm>
            <a:off x="1331640" y="2994911"/>
            <a:ext cx="141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4F81BD"/>
                </a:solidFill>
              </a:rPr>
              <a:t>Remote Client</a:t>
            </a:r>
            <a:endParaRPr lang="zh-TW" altLang="en-US" sz="1600" b="1" dirty="0">
              <a:solidFill>
                <a:srgbClr val="4F81BD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331640" y="4723103"/>
            <a:ext cx="141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4F81BD"/>
                </a:solidFill>
              </a:rPr>
              <a:t>Mobile Client</a:t>
            </a:r>
            <a:endParaRPr lang="zh-TW" altLang="en-US" sz="1600" b="1" dirty="0">
              <a:solidFill>
                <a:srgbClr val="4F81BD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084168" y="4725144"/>
            <a:ext cx="141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4F81BD"/>
                </a:solidFill>
              </a:rPr>
              <a:t>Web Client</a:t>
            </a:r>
            <a:endParaRPr lang="zh-TW" altLang="en-US" sz="1600" b="1" dirty="0">
              <a:solidFill>
                <a:srgbClr val="4F81BD"/>
              </a:solidFill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228184" y="3212976"/>
            <a:ext cx="1728192" cy="15121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254980" name="Picture 4" descr="D:\Bridgette_Pan\Product Marketing\Sales Kit\0 Image for sales kit\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429000"/>
            <a:ext cx="1592942" cy="1080120"/>
          </a:xfrm>
          <a:prstGeom prst="rect">
            <a:avLst/>
          </a:prstGeom>
          <a:noFill/>
        </p:spPr>
      </p:pic>
      <p:pic>
        <p:nvPicPr>
          <p:cNvPr id="20" name="Picture 2" descr="\\nasshare\surveontech\Marketing\06_materials\FTP_04_Product Images\NVR\SMR\EMR_SMR_2000_5000_8000\SMR8000_6000H_Fro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7157" y="3356992"/>
            <a:ext cx="630504" cy="1152128"/>
          </a:xfrm>
          <a:prstGeom prst="rect">
            <a:avLst/>
          </a:prstGeom>
          <a:noFill/>
        </p:spPr>
      </p:pic>
      <p:sp>
        <p:nvSpPr>
          <p:cNvPr id="29" name="文字方塊 28"/>
          <p:cNvSpPr txBox="1"/>
          <p:nvPr/>
        </p:nvSpPr>
        <p:spPr>
          <a:xfrm>
            <a:off x="6156176" y="3018438"/>
            <a:ext cx="141690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4F81BD"/>
                </a:solidFill>
              </a:rPr>
              <a:t>Local Client</a:t>
            </a:r>
            <a:endParaRPr lang="zh-TW" altLang="en-US" sz="1600" b="1" dirty="0">
              <a:solidFill>
                <a:srgbClr val="4F81B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內容版面配置區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46085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000" dirty="0" smtClean="0"/>
              <a:t>Unlimited number of cameras, NVRs, monitors, and users supported in one domain.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000" dirty="0" smtClean="0"/>
              <a:t>Simultaneous live views of cameras from multiple NVRs. 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000" dirty="0" smtClean="0"/>
              <a:t>Smart search and advanced e-map over multiple NVRs.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000" dirty="0" smtClean="0"/>
              <a:t>Central alarms to collect event data from different NVRs, hardware, I/O devices, VI, and critical system status.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000" dirty="0" smtClean="0"/>
              <a:t>Centralized account management.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000" dirty="0" smtClean="0"/>
              <a:t>Scalable client-server architecture for large-scale projects.</a:t>
            </a:r>
          </a:p>
          <a:p>
            <a:pPr>
              <a:lnSpc>
                <a:spcPct val="150000"/>
              </a:lnSpc>
              <a:buSzPct val="70000"/>
              <a:buNone/>
            </a:pPr>
            <a:endParaRPr lang="en-US" altLang="zh-TW" sz="2000" dirty="0" smtClean="0"/>
          </a:p>
          <a:p>
            <a:pPr>
              <a:lnSpc>
                <a:spcPct val="150000"/>
              </a:lnSpc>
              <a:buSzPct val="70000"/>
              <a:buNone/>
            </a:pPr>
            <a:endParaRPr lang="zh-TW" altLang="en-US" sz="2000" dirty="0"/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323528" y="0"/>
            <a:ext cx="835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 dirty="0" smtClean="0">
                <a:solidFill>
                  <a:srgbClr val="4F81BD"/>
                </a:solidFill>
              </a:rPr>
              <a:t>Surveon Control Center (CMS) for Scalable Projects</a:t>
            </a:r>
            <a:endParaRPr lang="en-US" altLang="zh-TW" sz="2800" b="1" dirty="0">
              <a:solidFill>
                <a:srgbClr val="4F81BD"/>
              </a:solidFill>
            </a:endParaRPr>
          </a:p>
        </p:txBody>
      </p:sp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19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1026" name="Picture 2" descr="C:\Users\bridgette.pan.IFT\Desktop\image for sales kit\2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941168"/>
            <a:ext cx="4193513" cy="17209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 txBox="1">
            <a:spLocks/>
          </p:cNvSpPr>
          <p:nvPr/>
        </p:nvSpPr>
        <p:spPr bwMode="auto">
          <a:xfrm>
            <a:off x="323528" y="-27384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000" b="1" dirty="0" smtClean="0">
                <a:solidFill>
                  <a:srgbClr val="4F81BD"/>
                </a:solidFill>
                <a:ea typeface="新細明體" pitchFamily="18" charset="-120"/>
              </a:rPr>
              <a:t>The Contents</a:t>
            </a:r>
            <a:endParaRPr lang="en-US" altLang="zh-TW" sz="3000" b="1" dirty="0">
              <a:solidFill>
                <a:srgbClr val="4F81BD"/>
              </a:solidFill>
              <a:ea typeface="新細明體" pitchFamily="18" charset="-120"/>
            </a:endParaRPr>
          </a:p>
        </p:txBody>
      </p:sp>
      <p:sp>
        <p:nvSpPr>
          <p:cNvPr id="38915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2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779988"/>
            <a:ext cx="3284556" cy="2036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/>
          <p:nvPr/>
        </p:nvSpPr>
        <p:spPr>
          <a:xfrm>
            <a:off x="899592" y="1163346"/>
            <a:ext cx="8064896" cy="270073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itchFamily="2" charset="2"/>
              <a:buChar char="n"/>
              <a:defRPr/>
            </a:pPr>
            <a:r>
              <a:rPr kumimoji="0" lang="en-US" altLang="zh-CN" sz="2800" dirty="0" smtClean="0">
                <a:latin typeface="+mn-lt"/>
                <a:ea typeface="新細明體" pitchFamily="18" charset="-120"/>
              </a:rPr>
              <a:t> SMR8300 Key Values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itchFamily="2" charset="2"/>
              <a:buChar char="n"/>
              <a:defRPr/>
            </a:pPr>
            <a:r>
              <a:rPr kumimoji="0" lang="en-US" altLang="zh-CN" sz="2800" dirty="0" smtClean="0">
                <a:latin typeface="+mn-lt"/>
                <a:ea typeface="新細明體" pitchFamily="18" charset="-120"/>
              </a:rPr>
              <a:t> </a:t>
            </a:r>
            <a:r>
              <a:rPr kumimoji="0" lang="en-US" altLang="zh-CN" sz="2800" dirty="0" smtClean="0">
                <a:ea typeface="新細明體" pitchFamily="18" charset="-120"/>
              </a:rPr>
              <a:t>SMR8300 Overview &amp; Position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itchFamily="2" charset="2"/>
              <a:buChar char="n"/>
              <a:defRPr/>
            </a:pPr>
            <a:r>
              <a:rPr kumimoji="0" lang="en-US" altLang="zh-CN" sz="2800" dirty="0" smtClean="0">
                <a:latin typeface="+mn-lt"/>
                <a:ea typeface="新細明體" pitchFamily="18" charset="-120"/>
              </a:rPr>
              <a:t> </a:t>
            </a:r>
            <a:r>
              <a:rPr kumimoji="0" lang="en-US" altLang="zh-CN" sz="2800" dirty="0" smtClean="0">
                <a:ea typeface="新細明體" pitchFamily="18" charset="-120"/>
              </a:rPr>
              <a:t>SMR8300</a:t>
            </a:r>
            <a:r>
              <a:rPr kumimoji="0" lang="en-US" altLang="zh-CN" sz="2800" dirty="0" smtClean="0">
                <a:latin typeface="+mn-lt"/>
                <a:ea typeface="新細明體" pitchFamily="18" charset="-120"/>
              </a:rPr>
              <a:t> Feature Highlights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SzPct val="80000"/>
              <a:buFont typeface="Wingdings" pitchFamily="2" charset="2"/>
              <a:buChar char="n"/>
              <a:defRPr/>
            </a:pPr>
            <a:r>
              <a:rPr kumimoji="0" lang="en-US" altLang="zh-CN" sz="2800" dirty="0" smtClean="0">
                <a:ea typeface="新細明體" pitchFamily="18" charset="-120"/>
              </a:rPr>
              <a:t> Appendix</a:t>
            </a:r>
            <a:endParaRPr kumimoji="0" lang="en-US" altLang="zh-TW" sz="2800" dirty="0" smtClean="0">
              <a:latin typeface="+mn-lt"/>
              <a:ea typeface="新細明體" pitchFamily="18" charset="-120"/>
            </a:endParaRPr>
          </a:p>
        </p:txBody>
      </p:sp>
      <p:pic>
        <p:nvPicPr>
          <p:cNvPr id="8" name="Picture 2" descr="\\nasshare\surveontech\Marketing\06_materials\FTP_04_Product Images\NVR\SMR\EMR_SMR_2000_5000_8000\SMR8000_6000H_Fro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77072"/>
            <a:ext cx="936104" cy="17105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29523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dirty="0" smtClean="0"/>
              <a:t>TV wall matrix: simultaneous live views of over 200 cameras from multiple NVRs, often used in places like traffic control rooms.</a:t>
            </a:r>
          </a:p>
          <a:p>
            <a:pPr>
              <a:lnSpc>
                <a:spcPct val="150000"/>
              </a:lnSpc>
              <a:buSzPct val="70000"/>
              <a:buFont typeface="Wingdings" pitchFamily="2" charset="2"/>
              <a:buChar char="n"/>
            </a:pPr>
            <a:r>
              <a:rPr lang="en-US" altLang="zh-TW" sz="2200" b="1" i="1" dirty="0" smtClean="0"/>
              <a:t>SurveOne</a:t>
            </a:r>
            <a:r>
              <a:rPr lang="en-US" altLang="zh-TW" sz="2200" dirty="0" smtClean="0"/>
              <a:t>: a remote monitoring tool provides users hardware system overview, setup and event status for easy management. 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323528" y="0"/>
            <a:ext cx="835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000" b="1" dirty="0" smtClean="0">
                <a:solidFill>
                  <a:srgbClr val="4F81BD"/>
                </a:solidFill>
              </a:rPr>
              <a:t>Smart Remote Monitoring</a:t>
            </a:r>
            <a:endParaRPr lang="en-US" altLang="zh-TW" sz="3000" b="1" dirty="0">
              <a:solidFill>
                <a:srgbClr val="4F81BD"/>
              </a:solidFill>
            </a:endParaRPr>
          </a:p>
        </p:txBody>
      </p:sp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20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2" name="群組 14"/>
          <p:cNvGrpSpPr/>
          <p:nvPr/>
        </p:nvGrpSpPr>
        <p:grpSpPr>
          <a:xfrm>
            <a:off x="4788024" y="4005064"/>
            <a:ext cx="2732412" cy="1893694"/>
            <a:chOff x="827584" y="4293096"/>
            <a:chExt cx="2362200" cy="1584176"/>
          </a:xfrm>
        </p:grpSpPr>
        <p:pic>
          <p:nvPicPr>
            <p:cNvPr id="13" name="Picture 4" descr="C:\Users\bridgette.pan.IFT\Desktop\image for sales kit\13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27584" y="4293096"/>
              <a:ext cx="2362200" cy="1584176"/>
            </a:xfrm>
            <a:prstGeom prst="rect">
              <a:avLst/>
            </a:prstGeom>
            <a:noFill/>
          </p:spPr>
        </p:pic>
        <p:pic>
          <p:nvPicPr>
            <p:cNvPr id="2488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3" y="4365104"/>
              <a:ext cx="2232248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4" descr="C:\Users\bridgette.pan.IFT\Desktop\image for sales kit\1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4005064"/>
            <a:ext cx="2808312" cy="1893694"/>
          </a:xfrm>
          <a:prstGeom prst="rect">
            <a:avLst/>
          </a:prstGeom>
          <a:noFill/>
        </p:spPr>
      </p:pic>
      <p:sp>
        <p:nvSpPr>
          <p:cNvPr id="19" name="文字方塊 18"/>
          <p:cNvSpPr txBox="1"/>
          <p:nvPr/>
        </p:nvSpPr>
        <p:spPr>
          <a:xfrm>
            <a:off x="4952403" y="5754742"/>
            <a:ext cx="2355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SurveOne Live Monitoring</a:t>
            </a:r>
            <a:endParaRPr lang="zh-TW" altLang="en-US" sz="16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475656" y="5754742"/>
            <a:ext cx="2479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SurveOne System Overview</a:t>
            </a:r>
            <a:endParaRPr lang="zh-TW" altLang="en-US" sz="1600" dirty="0"/>
          </a:p>
        </p:txBody>
      </p:sp>
      <p:pic>
        <p:nvPicPr>
          <p:cNvPr id="2050" name="Picture 2" descr="C:\Users\bridgette.pan.IFT\Desktop\image for sales kit\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077072"/>
            <a:ext cx="2664296" cy="1656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/>
          </p:cNvSpPr>
          <p:nvPr/>
        </p:nvSpPr>
        <p:spPr bwMode="auto">
          <a:xfrm>
            <a:off x="323850" y="669"/>
            <a:ext cx="882015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000" b="1" baseline="0" dirty="0" smtClean="0">
                <a:solidFill>
                  <a:srgbClr val="4F81BD"/>
                </a:solidFill>
                <a:latin typeface="+mn-lt"/>
                <a:cs typeface="Arial" pitchFamily="34" charset="0"/>
              </a:rPr>
              <a:t>SMR8300 with Integrated Solutions</a:t>
            </a:r>
            <a:endParaRPr lang="en-US" altLang="zh-TW" sz="3000" b="1" baseline="0" dirty="0">
              <a:solidFill>
                <a:srgbClr val="4F81BD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292" name="Rectangle 11"/>
          <p:cNvSpPr>
            <a:spLocks noChangeArrowheads="1"/>
          </p:cNvSpPr>
          <p:nvPr/>
        </p:nvSpPr>
        <p:spPr bwMode="auto">
          <a:xfrm>
            <a:off x="0" y="-27384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baseline="0">
              <a:solidFill>
                <a:srgbClr val="000000"/>
              </a:solidFill>
              <a:latin typeface="新細明體" pitchFamily="18" charset="-120"/>
            </a:endParaRPr>
          </a:p>
        </p:txBody>
      </p:sp>
      <p:grpSp>
        <p:nvGrpSpPr>
          <p:cNvPr id="2" name="그룹 53"/>
          <p:cNvGrpSpPr>
            <a:grpSpLocks/>
          </p:cNvGrpSpPr>
          <p:nvPr/>
        </p:nvGrpSpPr>
        <p:grpSpPr bwMode="auto">
          <a:xfrm>
            <a:off x="1187599" y="2707755"/>
            <a:ext cx="1800225" cy="2809875"/>
            <a:chOff x="1431639" y="4283352"/>
            <a:chExt cx="1022075" cy="2361291"/>
          </a:xfrm>
        </p:grpSpPr>
        <p:sp>
          <p:nvSpPr>
            <p:cNvPr id="150" name="타원 26"/>
            <p:cNvSpPr/>
            <p:nvPr/>
          </p:nvSpPr>
          <p:spPr bwMode="auto">
            <a:xfrm>
              <a:off x="1431639" y="4283352"/>
              <a:ext cx="610180" cy="611001"/>
            </a:xfrm>
            <a:prstGeom prst="ellipse">
              <a:avLst/>
            </a:prstGeom>
            <a:solidFill>
              <a:schemeClr val="bg1">
                <a:lumMod val="5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aseline="0"/>
            </a:p>
          </p:txBody>
        </p:sp>
        <p:sp>
          <p:nvSpPr>
            <p:cNvPr id="148" name="타원 33"/>
            <p:cNvSpPr/>
            <p:nvPr/>
          </p:nvSpPr>
          <p:spPr bwMode="auto">
            <a:xfrm>
              <a:off x="1719154" y="4656890"/>
              <a:ext cx="611983" cy="611001"/>
            </a:xfrm>
            <a:prstGeom prst="ellipse">
              <a:avLst/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aseline="0"/>
            </a:p>
          </p:txBody>
        </p:sp>
        <p:sp>
          <p:nvSpPr>
            <p:cNvPr id="146" name="타원 36"/>
            <p:cNvSpPr/>
            <p:nvPr/>
          </p:nvSpPr>
          <p:spPr bwMode="auto">
            <a:xfrm>
              <a:off x="1843533" y="5134484"/>
              <a:ext cx="610181" cy="611001"/>
            </a:xfrm>
            <a:prstGeom prst="ellipse">
              <a:avLst/>
            </a:prstGeom>
            <a:solidFill>
              <a:schemeClr val="bg1">
                <a:lumMod val="5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aseline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타원 48"/>
            <p:cNvSpPr/>
            <p:nvPr/>
          </p:nvSpPr>
          <p:spPr bwMode="auto">
            <a:xfrm>
              <a:off x="1719154" y="5606742"/>
              <a:ext cx="611983" cy="609666"/>
            </a:xfrm>
            <a:prstGeom prst="ellipse">
              <a:avLst/>
            </a:prstGeom>
            <a:solidFill>
              <a:schemeClr val="bg1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aseline="0"/>
            </a:p>
          </p:txBody>
        </p:sp>
        <p:sp>
          <p:nvSpPr>
            <p:cNvPr id="142" name="타원 51"/>
            <p:cNvSpPr/>
            <p:nvPr/>
          </p:nvSpPr>
          <p:spPr bwMode="auto">
            <a:xfrm>
              <a:off x="1431639" y="6033642"/>
              <a:ext cx="610180" cy="611001"/>
            </a:xfrm>
            <a:prstGeom prst="ellipse">
              <a:avLst/>
            </a:prstGeom>
            <a:solidFill>
              <a:schemeClr val="bg1">
                <a:lumMod val="50000"/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baseline="0"/>
            </a:p>
          </p:txBody>
        </p:sp>
      </p:grpSp>
      <p:sp>
        <p:nvSpPr>
          <p:cNvPr id="116" name="자유형 54"/>
          <p:cNvSpPr/>
          <p:nvPr/>
        </p:nvSpPr>
        <p:spPr>
          <a:xfrm flipH="1">
            <a:off x="2916238" y="3615805"/>
            <a:ext cx="792162" cy="52388"/>
          </a:xfrm>
          <a:custGeom>
            <a:avLst/>
            <a:gdLst>
              <a:gd name="connsiteX0" fmla="*/ 0 w 644434"/>
              <a:gd name="connsiteY0" fmla="*/ 52252 h 52252"/>
              <a:gd name="connsiteX1" fmla="*/ 644434 w 644434"/>
              <a:gd name="connsiteY1" fmla="*/ 52252 h 52252"/>
              <a:gd name="connsiteX2" fmla="*/ 592183 w 644434"/>
              <a:gd name="connsiteY2" fmla="*/ 0 h 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434" h="52252">
                <a:moveTo>
                  <a:pt x="0" y="52252"/>
                </a:moveTo>
                <a:lnTo>
                  <a:pt x="644434" y="52252"/>
                </a:lnTo>
                <a:lnTo>
                  <a:pt x="592183" y="0"/>
                </a:lnTo>
              </a:path>
            </a:pathLst>
          </a:custGeom>
          <a:ln w="3175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 baseline="0"/>
          </a:p>
        </p:txBody>
      </p:sp>
      <p:sp>
        <p:nvSpPr>
          <p:cNvPr id="118" name="자유형 56"/>
          <p:cNvSpPr/>
          <p:nvPr/>
        </p:nvSpPr>
        <p:spPr>
          <a:xfrm flipV="1">
            <a:off x="2916238" y="3745980"/>
            <a:ext cx="792162" cy="50800"/>
          </a:xfrm>
          <a:custGeom>
            <a:avLst/>
            <a:gdLst>
              <a:gd name="connsiteX0" fmla="*/ 0 w 644434"/>
              <a:gd name="connsiteY0" fmla="*/ 52252 h 52252"/>
              <a:gd name="connsiteX1" fmla="*/ 644434 w 644434"/>
              <a:gd name="connsiteY1" fmla="*/ 52252 h 52252"/>
              <a:gd name="connsiteX2" fmla="*/ 592183 w 644434"/>
              <a:gd name="connsiteY2" fmla="*/ 0 h 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434" h="52252">
                <a:moveTo>
                  <a:pt x="0" y="52252"/>
                </a:moveTo>
                <a:lnTo>
                  <a:pt x="644434" y="52252"/>
                </a:lnTo>
                <a:lnTo>
                  <a:pt x="592183" y="0"/>
                </a:lnTo>
              </a:path>
            </a:pathLst>
          </a:custGeom>
          <a:ln w="3175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 baseline="0"/>
          </a:p>
        </p:txBody>
      </p:sp>
      <p:sp>
        <p:nvSpPr>
          <p:cNvPr id="120" name="자유형 58"/>
          <p:cNvSpPr/>
          <p:nvPr/>
        </p:nvSpPr>
        <p:spPr>
          <a:xfrm flipH="1">
            <a:off x="2916238" y="4309543"/>
            <a:ext cx="792162" cy="52387"/>
          </a:xfrm>
          <a:custGeom>
            <a:avLst/>
            <a:gdLst>
              <a:gd name="connsiteX0" fmla="*/ 0 w 644434"/>
              <a:gd name="connsiteY0" fmla="*/ 52252 h 52252"/>
              <a:gd name="connsiteX1" fmla="*/ 644434 w 644434"/>
              <a:gd name="connsiteY1" fmla="*/ 52252 h 52252"/>
              <a:gd name="connsiteX2" fmla="*/ 592183 w 644434"/>
              <a:gd name="connsiteY2" fmla="*/ 0 h 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434" h="52252">
                <a:moveTo>
                  <a:pt x="0" y="52252"/>
                </a:moveTo>
                <a:lnTo>
                  <a:pt x="644434" y="52252"/>
                </a:lnTo>
                <a:lnTo>
                  <a:pt x="592183" y="0"/>
                </a:lnTo>
              </a:path>
            </a:pathLst>
          </a:custGeom>
          <a:ln w="3175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 baseline="0"/>
          </a:p>
        </p:txBody>
      </p:sp>
      <p:sp>
        <p:nvSpPr>
          <p:cNvPr id="122" name="자유형 60"/>
          <p:cNvSpPr/>
          <p:nvPr/>
        </p:nvSpPr>
        <p:spPr>
          <a:xfrm flipV="1">
            <a:off x="2916238" y="4438130"/>
            <a:ext cx="792162" cy="52388"/>
          </a:xfrm>
          <a:custGeom>
            <a:avLst/>
            <a:gdLst>
              <a:gd name="connsiteX0" fmla="*/ 0 w 644434"/>
              <a:gd name="connsiteY0" fmla="*/ 52252 h 52252"/>
              <a:gd name="connsiteX1" fmla="*/ 644434 w 644434"/>
              <a:gd name="connsiteY1" fmla="*/ 52252 h 52252"/>
              <a:gd name="connsiteX2" fmla="*/ 592183 w 644434"/>
              <a:gd name="connsiteY2" fmla="*/ 0 h 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434" h="52252">
                <a:moveTo>
                  <a:pt x="0" y="52252"/>
                </a:moveTo>
                <a:lnTo>
                  <a:pt x="644434" y="52252"/>
                </a:lnTo>
                <a:lnTo>
                  <a:pt x="592183" y="0"/>
                </a:lnTo>
              </a:path>
            </a:pathLst>
          </a:custGeom>
          <a:ln w="31750" cap="rnd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 baseline="0"/>
          </a:p>
        </p:txBody>
      </p:sp>
      <p:sp>
        <p:nvSpPr>
          <p:cNvPr id="135" name="모서리가 둥근 직사각형 2"/>
          <p:cNvSpPr/>
          <p:nvPr/>
        </p:nvSpPr>
        <p:spPr>
          <a:xfrm>
            <a:off x="6372225" y="4214293"/>
            <a:ext cx="2303463" cy="1944687"/>
          </a:xfrm>
          <a:prstGeom prst="roundRect">
            <a:avLst>
              <a:gd name="adj" fmla="val 1047"/>
            </a:avLst>
          </a:prstGeom>
          <a:solidFill>
            <a:srgbClr val="99CCFF">
              <a:alpha val="7000"/>
            </a:srgbClr>
          </a:solidFill>
          <a:ln w="0">
            <a:solidFill>
              <a:schemeClr val="tx1">
                <a:lumMod val="85000"/>
                <a:lumOff val="1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aseline="0">
              <a:solidFill>
                <a:prstClr val="white"/>
              </a:solidFill>
            </a:endParaRPr>
          </a:p>
        </p:txBody>
      </p:sp>
      <p:sp>
        <p:nvSpPr>
          <p:cNvPr id="126" name="직사각형 73"/>
          <p:cNvSpPr/>
          <p:nvPr/>
        </p:nvSpPr>
        <p:spPr>
          <a:xfrm flipH="1">
            <a:off x="6808788" y="4214293"/>
            <a:ext cx="1435100" cy="3175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baseline="0"/>
          </a:p>
        </p:txBody>
      </p:sp>
      <p:sp>
        <p:nvSpPr>
          <p:cNvPr id="160" name="모서리가 둥근 직사각형 2"/>
          <p:cNvSpPr/>
          <p:nvPr/>
        </p:nvSpPr>
        <p:spPr>
          <a:xfrm>
            <a:off x="3924300" y="4214293"/>
            <a:ext cx="2232025" cy="1944687"/>
          </a:xfrm>
          <a:prstGeom prst="roundRect">
            <a:avLst>
              <a:gd name="adj" fmla="val 1047"/>
            </a:avLst>
          </a:prstGeom>
          <a:solidFill>
            <a:srgbClr val="99CCFF">
              <a:alpha val="7000"/>
            </a:srgbClr>
          </a:solidFill>
          <a:ln w="0">
            <a:solidFill>
              <a:schemeClr val="tx1">
                <a:lumMod val="85000"/>
                <a:lumOff val="1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aseline="0">
              <a:solidFill>
                <a:prstClr val="white"/>
              </a:solidFill>
            </a:endParaRPr>
          </a:p>
        </p:txBody>
      </p:sp>
      <p:sp>
        <p:nvSpPr>
          <p:cNvPr id="157" name="직사각형 73"/>
          <p:cNvSpPr/>
          <p:nvPr/>
        </p:nvSpPr>
        <p:spPr>
          <a:xfrm flipH="1">
            <a:off x="4139952" y="4221088"/>
            <a:ext cx="1800225" cy="319088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altLang="ko-KR" sz="1000" baseline="0" dirty="0" smtClean="0">
                <a:solidFill>
                  <a:schemeClr val="bg1"/>
                </a:solidFill>
              </a:rPr>
              <a:t>3</a:t>
            </a:r>
            <a:r>
              <a:rPr lang="en-CA" altLang="ko-KR" sz="1000" baseline="30000" dirty="0" smtClean="0">
                <a:solidFill>
                  <a:schemeClr val="bg1"/>
                </a:solidFill>
              </a:rPr>
              <a:t>rd</a:t>
            </a:r>
            <a:r>
              <a:rPr lang="en-CA" altLang="ko-KR" sz="1000" baseline="0" dirty="0" smtClean="0">
                <a:solidFill>
                  <a:schemeClr val="bg1"/>
                </a:solidFill>
              </a:rPr>
              <a:t> Party Surveillance</a:t>
            </a:r>
            <a:r>
              <a:rPr lang="en-CA" altLang="ko-KR" sz="1000" dirty="0" smtClean="0">
                <a:solidFill>
                  <a:schemeClr val="bg1"/>
                </a:solidFill>
              </a:rPr>
              <a:t> Systems</a:t>
            </a:r>
            <a:endParaRPr lang="ko-KR" altLang="en-US" sz="1000" baseline="0" dirty="0">
              <a:solidFill>
                <a:schemeClr val="bg1"/>
              </a:solidFill>
            </a:endParaRPr>
          </a:p>
        </p:txBody>
      </p:sp>
      <p:sp>
        <p:nvSpPr>
          <p:cNvPr id="158" name="직사각형 74"/>
          <p:cNvSpPr/>
          <p:nvPr/>
        </p:nvSpPr>
        <p:spPr>
          <a:xfrm flipH="1">
            <a:off x="4094163" y="4693718"/>
            <a:ext cx="2076450" cy="200025"/>
          </a:xfrm>
          <a:prstGeom prst="rect">
            <a:avLst/>
          </a:prstGeom>
        </p:spPr>
        <p:txBody>
          <a:bodyPr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2"/>
              </a:buClr>
              <a:buSzPct val="50000"/>
              <a:defRPr/>
            </a:pPr>
            <a:endParaRPr kumimoji="0" lang="ko-KR" altLang="en-US" sz="1100" spc="-100" baseline="0" dirty="0" smtClean="0">
              <a:ln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a typeface="삼성긴고딕 Medium" pitchFamily="50" charset="-127"/>
            </a:endParaRPr>
          </a:p>
        </p:txBody>
      </p:sp>
      <p:pic>
        <p:nvPicPr>
          <p:cNvPr id="12311" name="Picture 2" descr="http://customsecuritysystems.com/wp-content/uploads/2012/03/business-access-control-computer-badging-syste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4725144"/>
            <a:ext cx="86518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6" descr="ADS-U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4796383"/>
            <a:ext cx="790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2" name="肘形接點 171"/>
          <p:cNvCxnSpPr>
            <a:stCxn id="160" idx="2"/>
            <a:endCxn id="135" idx="2"/>
          </p:cNvCxnSpPr>
          <p:nvPr/>
        </p:nvCxnSpPr>
        <p:spPr bwMode="auto">
          <a:xfrm rot="16200000" flipH="1">
            <a:off x="6282532" y="4916761"/>
            <a:ext cx="12700" cy="2484437"/>
          </a:xfrm>
          <a:prstGeom prst="bentConnector3">
            <a:avLst>
              <a:gd name="adj1" fmla="val 1500000"/>
            </a:avLst>
          </a:prstGeom>
          <a:ln w="19050" cmpd="tri">
            <a:solidFill>
              <a:srgbClr val="30538C"/>
            </a:solidFill>
            <a:prstDash val="solid"/>
            <a:headEnd type="triangle" w="med" len="med"/>
            <a:tailEnd type="triangle" w="med" len="med"/>
          </a:ln>
          <a:extLst>
            <a:ext uri="{AF507438-7753-43E0-B8FC-AC1667EBCBE1}"/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316" name="Picture 52" descr="white_dom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5589240"/>
            <a:ext cx="5048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58" descr="Video Intelligent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61138" y="4747693"/>
            <a:ext cx="91281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112" descr="VMS_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15238" y="4747693"/>
            <a:ext cx="819150" cy="53022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12322" name="Picture 8" descr="http://www.accesscontrolone.com/images/Access-Control-System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5778" y="550969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3" name="Picture 10" descr="http://cdn.toolstation.com/images/130125-UK/images/library/stock/webbig/9197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6725" y="5582718"/>
            <a:ext cx="4333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4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12356" y="2564904"/>
            <a:ext cx="3455988" cy="9361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325" name="Picture 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140150"/>
            <a:ext cx="5794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6" name="Picture 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2636912"/>
            <a:ext cx="5794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7" name="矩形 200"/>
          <p:cNvSpPr>
            <a:spLocks noChangeArrowheads="1"/>
          </p:cNvSpPr>
          <p:nvPr/>
        </p:nvSpPr>
        <p:spPr bwMode="auto">
          <a:xfrm>
            <a:off x="3924300" y="2198168"/>
            <a:ext cx="4751388" cy="1728787"/>
          </a:xfrm>
          <a:prstGeom prst="rect">
            <a:avLst/>
          </a:prstGeom>
          <a:noFill/>
          <a:ln w="9525" algn="ctr">
            <a:solidFill>
              <a:srgbClr val="30538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TW" altLang="en-US" baseline="0">
              <a:latin typeface="Arial" pitchFamily="34" charset="0"/>
            </a:endParaRPr>
          </a:p>
        </p:txBody>
      </p:sp>
      <p:cxnSp>
        <p:nvCxnSpPr>
          <p:cNvPr id="243" name="直線單箭頭接點 242"/>
          <p:cNvCxnSpPr>
            <a:stCxn id="126" idx="0"/>
          </p:cNvCxnSpPr>
          <p:nvPr/>
        </p:nvCxnSpPr>
        <p:spPr bwMode="auto">
          <a:xfrm flipH="1" flipV="1">
            <a:off x="7524750" y="3933305"/>
            <a:ext cx="1588" cy="280988"/>
          </a:xfrm>
          <a:prstGeom prst="straightConnector1">
            <a:avLst/>
          </a:prstGeom>
          <a:ln w="19050" cmpd="tri">
            <a:solidFill>
              <a:srgbClr val="30538C"/>
            </a:solidFill>
            <a:prstDash val="solid"/>
            <a:headEnd type="none" w="med" len="med"/>
            <a:tailEnd type="triangle" w="med" len="med"/>
          </a:ln>
          <a:extLst>
            <a:ext uri="{AF507438-7753-43E0-B8FC-AC1667EBCBE1}"/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4" name="直線單箭頭接點 243"/>
          <p:cNvCxnSpPr/>
          <p:nvPr/>
        </p:nvCxnSpPr>
        <p:spPr bwMode="auto">
          <a:xfrm flipH="1" flipV="1">
            <a:off x="5076825" y="3933305"/>
            <a:ext cx="1588" cy="280988"/>
          </a:xfrm>
          <a:prstGeom prst="straightConnector1">
            <a:avLst/>
          </a:prstGeom>
          <a:ln w="19050" cmpd="tri">
            <a:solidFill>
              <a:srgbClr val="30538C"/>
            </a:solidFill>
            <a:prstDash val="solid"/>
            <a:headEnd type="none" w="med" len="med"/>
            <a:tailEnd type="triangle" w="med" len="med"/>
          </a:ln>
          <a:extLst>
            <a:ext uri="{AF507438-7753-43E0-B8FC-AC1667EBCBE1}"/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330" name="矩形 63"/>
          <p:cNvSpPr>
            <a:spLocks noChangeArrowheads="1"/>
          </p:cNvSpPr>
          <p:nvPr/>
        </p:nvSpPr>
        <p:spPr bwMode="auto">
          <a:xfrm>
            <a:off x="3851275" y="3498281"/>
            <a:ext cx="486092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  <a:buClr>
                <a:schemeClr val="accent1"/>
              </a:buClr>
            </a:pPr>
            <a:r>
              <a:rPr kumimoji="0" lang="en-US" altLang="zh-CN" sz="1100" baseline="0" dirty="0" smtClean="0">
                <a:latin typeface="Tahoma" pitchFamily="34" charset="0"/>
                <a:cs typeface="Tahoma" pitchFamily="34" charset="0"/>
              </a:rPr>
              <a:t>Collect </a:t>
            </a:r>
            <a:r>
              <a:rPr kumimoji="0" lang="en-US" altLang="zh-CN" sz="1100" baseline="0" dirty="0">
                <a:latin typeface="Tahoma" pitchFamily="34" charset="0"/>
                <a:cs typeface="Tahoma" pitchFamily="34" charset="0"/>
              </a:rPr>
              <a:t>data from different alarm systems such as HTML, </a:t>
            </a:r>
            <a:r>
              <a:rPr kumimoji="0" lang="en-US" altLang="zh-CN" sz="1100" baseline="0" dirty="0" smtClean="0">
                <a:latin typeface="Tahoma" pitchFamily="34" charset="0"/>
                <a:cs typeface="Tahoma" pitchFamily="34" charset="0"/>
              </a:rPr>
              <a:t>I/O.</a:t>
            </a:r>
            <a:endParaRPr kumimoji="0" lang="en-US" altLang="zh-TW" sz="1100" baseline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743575" y="6335193"/>
            <a:ext cx="99257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1050" baseline="0" dirty="0" smtClean="0">
                <a:latin typeface="Tahoma" pitchFamily="34" charset="0"/>
                <a:ea typeface="+mn-ea"/>
                <a:cs typeface="Tahoma" pitchFamily="34" charset="0"/>
              </a:rPr>
              <a:t>Ｉ</a:t>
            </a:r>
            <a:r>
              <a:rPr kumimoji="0" lang="en-CA" altLang="zh-TW" sz="1050" baseline="0" dirty="0" smtClean="0">
                <a:latin typeface="Tahoma" pitchFamily="34" charset="0"/>
                <a:ea typeface="+mn-ea"/>
                <a:cs typeface="Tahoma" pitchFamily="34" charset="0"/>
              </a:rPr>
              <a:t>/</a:t>
            </a:r>
            <a:r>
              <a:rPr kumimoji="0" lang="en-US" altLang="zh-TW" sz="105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kumimoji="0" lang="en-US" altLang="zh-TW" sz="1050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Controls</a:t>
            </a:r>
            <a:endParaRPr lang="zh-TW" altLang="en-US" sz="1050" baseline="0" dirty="0"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6" name="圓角矩形 65"/>
          <p:cNvSpPr/>
          <p:nvPr/>
        </p:nvSpPr>
        <p:spPr bwMode="auto">
          <a:xfrm>
            <a:off x="4572000" y="2008138"/>
            <a:ext cx="3240088" cy="41275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zh-TW" altLang="en-US" baseline="0">
              <a:latin typeface="Arial" charset="0"/>
            </a:endParaRPr>
          </a:p>
        </p:txBody>
      </p:sp>
      <p:sp>
        <p:nvSpPr>
          <p:cNvPr id="63" name="Rectangle 6"/>
          <p:cNvSpPr txBox="1">
            <a:spLocks noGrp="1" noChangeArrowheads="1"/>
          </p:cNvSpPr>
          <p:nvPr/>
        </p:nvSpPr>
        <p:spPr bwMode="auto">
          <a:xfrm>
            <a:off x="6804025" y="21657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21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611560" y="908720"/>
            <a:ext cx="78212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SzPct val="80000"/>
              <a:buFont typeface="Wingdings" pitchFamily="2" charset="2"/>
              <a:buChar char="n"/>
            </a:pPr>
            <a:r>
              <a:rPr lang="en-US" altLang="zh-TW" sz="2000" dirty="0" smtClean="0"/>
              <a:t> Integrate and manage all kinds of videos, alarms, events, and data.</a:t>
            </a:r>
          </a:p>
          <a:p>
            <a:pPr>
              <a:buSzPct val="80000"/>
              <a:buFont typeface="Wingdings" pitchFamily="2" charset="2"/>
              <a:buChar char="n"/>
            </a:pPr>
            <a:r>
              <a:rPr lang="en-US" altLang="zh-TW" sz="2000" dirty="0" smtClean="0"/>
              <a:t> Execute and manage the surveillance system in one unified platform.</a:t>
            </a:r>
          </a:p>
          <a:p>
            <a:pPr>
              <a:buSzPct val="80000"/>
              <a:buFont typeface="Wingdings" pitchFamily="2" charset="2"/>
              <a:buChar char="n"/>
            </a:pPr>
            <a:r>
              <a:rPr lang="en-US" altLang="zh-TW" sz="2000" dirty="0" smtClean="0"/>
              <a:t> Video analytics and real-time alarms.</a:t>
            </a:r>
            <a:endParaRPr lang="zh-TW" altLang="en-US" sz="2000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2915816" y="342860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Alarms</a:t>
            </a:r>
            <a:endParaRPr lang="zh-TW" altLang="en-US" sz="1200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2915816" y="41486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Alarms</a:t>
            </a:r>
            <a:endParaRPr lang="zh-TW" altLang="en-US" sz="1200" dirty="0"/>
          </a:p>
        </p:txBody>
      </p:sp>
      <p:sp>
        <p:nvSpPr>
          <p:cNvPr id="70" name="文字方塊 69"/>
          <p:cNvSpPr txBox="1"/>
          <p:nvPr/>
        </p:nvSpPr>
        <p:spPr>
          <a:xfrm>
            <a:off x="2915816" y="437574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Controls</a:t>
            </a:r>
            <a:endParaRPr lang="zh-TW" altLang="en-US" sz="1200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2915816" y="37166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Controls</a:t>
            </a:r>
            <a:endParaRPr lang="zh-TW" altLang="en-US" sz="1200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6804248" y="4220692"/>
            <a:ext cx="1440160" cy="307777"/>
          </a:xfrm>
          <a:prstGeom prst="rect">
            <a:avLst/>
          </a:prstGeom>
          <a:solidFill>
            <a:srgbClr val="6094C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bg1"/>
                </a:solidFill>
              </a:rPr>
              <a:t>Surveon CMS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3923928" y="5312241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000" dirty="0" smtClean="0"/>
              <a:t>Access Control</a:t>
            </a:r>
            <a:endParaRPr lang="zh-TW" altLang="en-US" sz="1000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4788024" y="5301208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000" dirty="0" smtClean="0"/>
              <a:t>Intrusion Management</a:t>
            </a:r>
            <a:endParaRPr lang="zh-TW" altLang="en-US" sz="1000" dirty="0"/>
          </a:p>
        </p:txBody>
      </p:sp>
      <p:sp>
        <p:nvSpPr>
          <p:cNvPr id="75" name="文字方塊 74"/>
          <p:cNvSpPr txBox="1"/>
          <p:nvPr/>
        </p:nvSpPr>
        <p:spPr>
          <a:xfrm>
            <a:off x="6516216" y="5301208"/>
            <a:ext cx="9989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altLang="zh-TW" sz="1000" dirty="0" smtClean="0"/>
              <a:t>HD Surveillance</a:t>
            </a:r>
            <a:endParaRPr lang="zh-TW" altLang="en-US" sz="1000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7524328" y="5301208"/>
            <a:ext cx="9781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altLang="zh-TW" sz="1000" dirty="0" smtClean="0"/>
              <a:t>Video Analytics</a:t>
            </a:r>
            <a:endParaRPr lang="zh-TW" altLang="en-US" sz="10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1115616" y="2924944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000" dirty="0" smtClean="0">
                <a:solidFill>
                  <a:schemeClr val="bg1"/>
                </a:solidFill>
              </a:rPr>
              <a:t>Access Control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1691680" y="335699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000" dirty="0" smtClean="0">
                <a:solidFill>
                  <a:schemeClr val="bg1"/>
                </a:solidFill>
              </a:rPr>
              <a:t>Fire Alarm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1763688" y="3933056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000" dirty="0" smtClean="0">
                <a:solidFill>
                  <a:schemeClr val="bg1"/>
                </a:solidFill>
              </a:rPr>
              <a:t>Intrusion Detection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1619672" y="450912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000" dirty="0" smtClean="0">
                <a:solidFill>
                  <a:schemeClr val="bg1"/>
                </a:solidFill>
              </a:rPr>
              <a:t>HD Videos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1115616" y="494116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000" dirty="0" smtClean="0">
                <a:solidFill>
                  <a:schemeClr val="bg1"/>
                </a:solidFill>
              </a:rPr>
              <a:t>Intelligent </a:t>
            </a:r>
          </a:p>
          <a:p>
            <a:pPr algn="ctr"/>
            <a:r>
              <a:rPr lang="en-CA" altLang="zh-TW" sz="1000" dirty="0" smtClean="0">
                <a:solidFill>
                  <a:schemeClr val="bg1"/>
                </a:solidFill>
              </a:rPr>
              <a:t>Management</a:t>
            </a:r>
            <a:endParaRPr lang="zh-TW" altLang="en-US" sz="1000" dirty="0">
              <a:solidFill>
                <a:schemeClr val="bg1"/>
              </a:solidFill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323528" y="3340149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zh-TW" sz="1400" dirty="0" smtClean="0"/>
              <a:t>Applications: hotels, office buildings, airports,  residential areas, shopping malls and so on.</a:t>
            </a:r>
            <a:endParaRPr lang="zh-TW" altLang="en-US" sz="1400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4499992" y="205155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600" dirty="0" smtClean="0">
                <a:solidFill>
                  <a:schemeClr val="bg1"/>
                </a:solidFill>
              </a:rPr>
              <a:t>Surveon Control Center Solutions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pic>
        <p:nvPicPr>
          <p:cNvPr id="56" name="Picture 2" descr="\\nasshare\surveontech\Marketing\06_materials\FTP_04_Product Images\NVR\SMR\EMR_SMR_2000_5000_8000\SMR8000_6000H_Fron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7148" y="5517232"/>
            <a:ext cx="315252" cy="576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직사각형 134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1613" y="4432300"/>
            <a:ext cx="3627437" cy="395288"/>
          </a:xfrm>
          <a:prstGeom prst="rect">
            <a:avLst/>
          </a:prstGeom>
          <a:noFill/>
        </p:spPr>
      </p:pic>
      <p:sp>
        <p:nvSpPr>
          <p:cNvPr id="95" name="양쪽 모서리가 둥근 사각형 153"/>
          <p:cNvSpPr/>
          <p:nvPr/>
        </p:nvSpPr>
        <p:spPr>
          <a:xfrm rot="16200000">
            <a:off x="1764506" y="640557"/>
            <a:ext cx="1038225" cy="3967162"/>
          </a:xfrm>
          <a:prstGeom prst="round2SameRect">
            <a:avLst>
              <a:gd name="adj1" fmla="val 50000"/>
              <a:gd name="adj2" fmla="val 6250"/>
            </a:avLst>
          </a:prstGeom>
          <a:solidFill>
            <a:srgbClr val="99CCFF">
              <a:alpha val="7000"/>
            </a:srgbClr>
          </a:solidFill>
          <a:ln w="3175">
            <a:solidFill>
              <a:srgbClr val="33CCFF">
                <a:alpha val="2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aseline="0" dirty="0">
              <a:solidFill>
                <a:prstClr val="white"/>
              </a:solidFill>
            </a:endParaRPr>
          </a:p>
        </p:txBody>
      </p:sp>
      <p:pic>
        <p:nvPicPr>
          <p:cNvPr id="134" name="직사각형 70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363" y="3902075"/>
            <a:ext cx="671512" cy="261938"/>
          </a:xfrm>
          <a:prstGeom prst="rect">
            <a:avLst/>
          </a:prstGeom>
          <a:noFill/>
        </p:spPr>
      </p:pic>
      <p:sp>
        <p:nvSpPr>
          <p:cNvPr id="130" name="직사각형 74"/>
          <p:cNvSpPr/>
          <p:nvPr/>
        </p:nvSpPr>
        <p:spPr>
          <a:xfrm flipH="1">
            <a:off x="1471613" y="4046538"/>
            <a:ext cx="684212" cy="153987"/>
          </a:xfrm>
          <a:prstGeom prst="rect">
            <a:avLst/>
          </a:prstGeom>
        </p:spPr>
        <p:txBody>
          <a:bodyPr lIns="0" tIns="0" rIns="0" bIns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1270" h="127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500"/>
              </a:spcBef>
              <a:spcAft>
                <a:spcPts val="0"/>
              </a:spcAft>
              <a:defRPr/>
            </a:pPr>
            <a:endParaRPr kumimoji="0" lang="ko-KR" altLang="en-US" sz="1000" spc="-70" baseline="0" dirty="0" smtClean="0">
              <a:ln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a typeface="삼성긴고딕 Medium" pitchFamily="50" charset="-127"/>
            </a:endParaRPr>
          </a:p>
        </p:txBody>
      </p:sp>
      <p:pic>
        <p:nvPicPr>
          <p:cNvPr id="93" name="직사각형 102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1613" y="1408113"/>
            <a:ext cx="3627437" cy="396875"/>
          </a:xfrm>
          <a:prstGeom prst="rect">
            <a:avLst/>
          </a:prstGeom>
          <a:noFill/>
        </p:spPr>
      </p:pic>
      <p:sp>
        <p:nvSpPr>
          <p:cNvPr id="1043" name="Rectangle 2"/>
          <p:cNvSpPr txBox="1">
            <a:spLocks/>
          </p:cNvSpPr>
          <p:nvPr/>
        </p:nvSpPr>
        <p:spPr bwMode="auto">
          <a:xfrm>
            <a:off x="323850" y="-26988"/>
            <a:ext cx="8229600" cy="90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000" b="1" baseline="0" dirty="0">
                <a:solidFill>
                  <a:srgbClr val="5887C0"/>
                </a:solidFill>
                <a:latin typeface="+mn-lt"/>
                <a:cs typeface="Tahoma" pitchFamily="34" charset="0"/>
              </a:rPr>
              <a:t>Active Video Intelligent Alarm System</a:t>
            </a:r>
          </a:p>
        </p:txBody>
      </p:sp>
      <p:sp>
        <p:nvSpPr>
          <p:cNvPr id="1044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baseline="0">
              <a:solidFill>
                <a:srgbClr val="000000"/>
              </a:solidFill>
              <a:latin typeface="新細明體" pitchFamily="18" charset="-120"/>
            </a:endParaRPr>
          </a:p>
        </p:txBody>
      </p:sp>
      <p:grpSp>
        <p:nvGrpSpPr>
          <p:cNvPr id="5" name="Group 126"/>
          <p:cNvGrpSpPr>
            <a:grpSpLocks/>
          </p:cNvGrpSpPr>
          <p:nvPr/>
        </p:nvGrpSpPr>
        <p:grpSpPr bwMode="auto">
          <a:xfrm>
            <a:off x="1619672" y="3362325"/>
            <a:ext cx="1152525" cy="714747"/>
            <a:chOff x="1066" y="1797"/>
            <a:chExt cx="726" cy="470"/>
          </a:xfrm>
        </p:grpSpPr>
        <p:grpSp>
          <p:nvGrpSpPr>
            <p:cNvPr id="6" name="Group 122"/>
            <p:cNvGrpSpPr>
              <a:grpSpLocks/>
            </p:cNvGrpSpPr>
            <p:nvPr/>
          </p:nvGrpSpPr>
          <p:grpSpPr bwMode="auto">
            <a:xfrm>
              <a:off x="1066" y="1797"/>
              <a:ext cx="726" cy="470"/>
              <a:chOff x="1066" y="1797"/>
              <a:chExt cx="726" cy="470"/>
            </a:xfrm>
          </p:grpSpPr>
          <p:pic>
            <p:nvPicPr>
              <p:cNvPr id="1084" name="Picture 112" descr="VMS_2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1066" y="1797"/>
                <a:ext cx="726" cy="470"/>
              </a:xfrm>
              <a:prstGeom prst="rect">
                <a:avLst/>
              </a:prstGeom>
              <a:noFill/>
              <a:ln w="9525">
                <a:solidFill>
                  <a:srgbClr val="4F81BD"/>
                </a:solidFill>
                <a:miter lim="800000"/>
                <a:headEnd/>
                <a:tailEnd/>
              </a:ln>
            </p:spPr>
          </p:pic>
          <p:pic>
            <p:nvPicPr>
              <p:cNvPr id="1085" name="그림 20" descr="025.png"/>
              <p:cNvPicPr preferRelativeResize="0">
                <a:picLocks/>
              </p:cNvPicPr>
              <p:nvPr/>
            </p:nvPicPr>
            <p:blipFill>
              <a:blip r:embed="rId8" cstate="email">
                <a:clrChange>
                  <a:clrFrom>
                    <a:srgbClr val="D9CFC8"/>
                  </a:clrFrom>
                  <a:clrTo>
                    <a:srgbClr val="D9CFC8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65" y="2160"/>
                <a:ext cx="226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6" name="Line 121"/>
              <p:cNvSpPr>
                <a:spLocks noChangeShapeType="1"/>
              </p:cNvSpPr>
              <p:nvPr/>
            </p:nvSpPr>
            <p:spPr bwMode="auto">
              <a:xfrm flipV="1">
                <a:off x="1066" y="2205"/>
                <a:ext cx="725" cy="46"/>
              </a:xfrm>
              <a:prstGeom prst="line">
                <a:avLst/>
              </a:prstGeom>
              <a:noFill/>
              <a:ln w="12700">
                <a:solidFill>
                  <a:srgbClr val="FF292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083" name="Rectangle 125"/>
            <p:cNvSpPr>
              <a:spLocks noChangeArrowheads="1"/>
            </p:cNvSpPr>
            <p:nvPr/>
          </p:nvSpPr>
          <p:spPr bwMode="auto">
            <a:xfrm>
              <a:off x="1338" y="2069"/>
              <a:ext cx="227" cy="13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 baseline="0"/>
            </a:p>
          </p:txBody>
        </p:sp>
      </p:grpSp>
      <p:sp>
        <p:nvSpPr>
          <p:cNvPr id="202" name="矩形 201"/>
          <p:cNvSpPr/>
          <p:nvPr/>
        </p:nvSpPr>
        <p:spPr>
          <a:xfrm>
            <a:off x="4593598" y="4005064"/>
            <a:ext cx="3506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zh-CN" sz="1600" spc="-7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Support real-time </a:t>
            </a:r>
            <a:r>
              <a:rPr kumimoji="0" lang="en-US" altLang="zh-CN" sz="1600" spc="-7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VI </a:t>
            </a:r>
            <a:r>
              <a:rPr kumimoji="0" lang="en-US" altLang="zh-CN" sz="1600" spc="-70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notifications </a:t>
            </a:r>
            <a:r>
              <a:rPr kumimoji="0" lang="en-US" altLang="zh-CN" sz="1600" spc="-7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itchFamily="34" charset="0"/>
                <a:cs typeface="Tahoma" pitchFamily="34" charset="0"/>
              </a:rPr>
              <a:t>and labels</a:t>
            </a:r>
            <a:endParaRPr lang="zh-TW" altLang="en-US" sz="1600" baseline="0" dirty="0">
              <a:latin typeface="+mn-lt"/>
              <a:ea typeface="新細明體" charset="-120"/>
              <a:cs typeface="Tahoma" pitchFamily="34" charset="0"/>
            </a:endParaRPr>
          </a:p>
        </p:txBody>
      </p:sp>
      <p:grpSp>
        <p:nvGrpSpPr>
          <p:cNvPr id="11" name="群組 64"/>
          <p:cNvGrpSpPr>
            <a:grpSpLocks/>
          </p:cNvGrpSpPr>
          <p:nvPr/>
        </p:nvGrpSpPr>
        <p:grpSpPr bwMode="auto">
          <a:xfrm>
            <a:off x="4211960" y="5013176"/>
            <a:ext cx="1419250" cy="864196"/>
            <a:chOff x="3348161" y="5185246"/>
            <a:chExt cx="1439863" cy="908050"/>
          </a:xfrm>
        </p:grpSpPr>
        <p:graphicFrame>
          <p:nvGraphicFramePr>
            <p:cNvPr id="1026" name="Object 93"/>
            <p:cNvGraphicFramePr>
              <a:graphicFrameLocks noChangeAspect="1"/>
            </p:cNvGraphicFramePr>
            <p:nvPr/>
          </p:nvGraphicFramePr>
          <p:xfrm>
            <a:off x="3348161" y="5185246"/>
            <a:ext cx="1439863" cy="908050"/>
          </p:xfrm>
          <a:graphic>
            <a:graphicData uri="http://schemas.openxmlformats.org/drawingml/2006/compatibility">
              <com:legacyDrawing xmlns:com="http://schemas.openxmlformats.org/drawingml/2006/compatibility" spid="_x0000_s246793"/>
            </a:graphicData>
          </a:graphic>
        </p:graphicFrame>
        <p:sp>
          <p:nvSpPr>
            <p:cNvPr id="1067" name="Oval 94"/>
            <p:cNvSpPr>
              <a:spLocks noChangeArrowheads="1"/>
            </p:cNvSpPr>
            <p:nvPr/>
          </p:nvSpPr>
          <p:spPr bwMode="auto">
            <a:xfrm>
              <a:off x="3635375" y="5229225"/>
              <a:ext cx="503238" cy="503238"/>
            </a:xfrm>
            <a:prstGeom prst="ellips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1027" name="Object 98"/>
          <p:cNvGraphicFramePr>
            <a:graphicFrameLocks noChangeAspect="1"/>
          </p:cNvGraphicFramePr>
          <p:nvPr/>
        </p:nvGraphicFramePr>
        <p:xfrm>
          <a:off x="5724128" y="5013176"/>
          <a:ext cx="1428985" cy="864196"/>
        </p:xfrm>
        <a:graphic>
          <a:graphicData uri="http://schemas.openxmlformats.org/drawingml/2006/compatibility">
            <com:legacyDrawing xmlns:com="http://schemas.openxmlformats.org/drawingml/2006/compatibility" spid="_x0000_s246786"/>
          </a:graphicData>
        </a:graphic>
      </p:graphicFrame>
      <p:graphicFrame>
        <p:nvGraphicFramePr>
          <p:cNvPr id="1028" name="Object 99"/>
          <p:cNvGraphicFramePr>
            <a:graphicFrameLocks noChangeAspect="1"/>
          </p:cNvGraphicFramePr>
          <p:nvPr/>
        </p:nvGraphicFramePr>
        <p:xfrm>
          <a:off x="7256461" y="5013176"/>
          <a:ext cx="1347987" cy="814732"/>
        </p:xfrm>
        <a:graphic>
          <a:graphicData uri="http://schemas.openxmlformats.org/drawingml/2006/compatibility">
            <com:legacyDrawing xmlns:com="http://schemas.openxmlformats.org/drawingml/2006/compatibility" spid="_x0000_s246787"/>
          </a:graphicData>
        </a:graphic>
      </p:graphicFrame>
      <p:graphicFrame>
        <p:nvGraphicFramePr>
          <p:cNvPr id="1029" name="Object 91"/>
          <p:cNvGraphicFramePr>
            <a:graphicFrameLocks noChangeAspect="1"/>
          </p:cNvGraphicFramePr>
          <p:nvPr/>
        </p:nvGraphicFramePr>
        <p:xfrm>
          <a:off x="2555776" y="5013176"/>
          <a:ext cx="1460039" cy="852934"/>
        </p:xfrm>
        <a:graphic>
          <a:graphicData uri="http://schemas.openxmlformats.org/drawingml/2006/compatibility">
            <com:legacyDrawing xmlns:com="http://schemas.openxmlformats.org/drawingml/2006/compatibility" spid="_x0000_s246788"/>
          </a:graphicData>
        </a:graphic>
      </p:graphicFrame>
      <p:pic>
        <p:nvPicPr>
          <p:cNvPr id="1056" name="Picture 17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701" y="3355975"/>
            <a:ext cx="1223963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17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16238" y="3355975"/>
            <a:ext cx="1150937" cy="72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0" name="Object 181"/>
          <p:cNvGraphicFramePr>
            <a:graphicFrameLocks noChangeAspect="1"/>
          </p:cNvGraphicFramePr>
          <p:nvPr/>
        </p:nvGraphicFramePr>
        <p:xfrm>
          <a:off x="1331640" y="2204864"/>
          <a:ext cx="931863" cy="731837"/>
        </p:xfrm>
        <a:graphic>
          <a:graphicData uri="http://schemas.openxmlformats.org/drawingml/2006/compatibility">
            <com:legacyDrawing xmlns:com="http://schemas.openxmlformats.org/drawingml/2006/compatibility" spid="_x0000_s246789"/>
          </a:graphicData>
        </a:graphic>
      </p:graphicFrame>
      <p:graphicFrame>
        <p:nvGraphicFramePr>
          <p:cNvPr id="1031" name="Object 182"/>
          <p:cNvGraphicFramePr>
            <a:graphicFrameLocks noChangeAspect="1"/>
          </p:cNvGraphicFramePr>
          <p:nvPr/>
        </p:nvGraphicFramePr>
        <p:xfrm>
          <a:off x="2339975" y="2205038"/>
          <a:ext cx="863600" cy="731837"/>
        </p:xfrm>
        <a:graphic>
          <a:graphicData uri="http://schemas.openxmlformats.org/drawingml/2006/compatibility">
            <com:legacyDrawing xmlns:com="http://schemas.openxmlformats.org/drawingml/2006/compatibility" spid="_x0000_s246790"/>
          </a:graphicData>
        </a:graphic>
      </p:graphicFrame>
      <p:graphicFrame>
        <p:nvGraphicFramePr>
          <p:cNvPr id="1032" name="Object 185"/>
          <p:cNvGraphicFramePr>
            <a:graphicFrameLocks noChangeAspect="1"/>
          </p:cNvGraphicFramePr>
          <p:nvPr/>
        </p:nvGraphicFramePr>
        <p:xfrm>
          <a:off x="3276600" y="2205038"/>
          <a:ext cx="863600" cy="731837"/>
        </p:xfrm>
        <a:graphic>
          <a:graphicData uri="http://schemas.openxmlformats.org/drawingml/2006/compatibility">
            <com:legacyDrawing xmlns:com="http://schemas.openxmlformats.org/drawingml/2006/compatibility" spid="_x0000_s246791"/>
          </a:graphicData>
        </a:graphic>
      </p:graphicFrame>
      <p:sp>
        <p:nvSpPr>
          <p:cNvPr id="69" name="圓角矩形 68"/>
          <p:cNvSpPr/>
          <p:nvPr/>
        </p:nvSpPr>
        <p:spPr bwMode="auto">
          <a:xfrm>
            <a:off x="323478" y="1412776"/>
            <a:ext cx="3600450" cy="414337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zh-TW" altLang="en-US" baseline="0">
              <a:latin typeface="Arial" charset="0"/>
            </a:endParaRPr>
          </a:p>
        </p:txBody>
      </p:sp>
      <p:sp>
        <p:nvSpPr>
          <p:cNvPr id="73" name="圓角矩形 72"/>
          <p:cNvSpPr/>
          <p:nvPr/>
        </p:nvSpPr>
        <p:spPr bwMode="auto">
          <a:xfrm>
            <a:off x="322907" y="4456113"/>
            <a:ext cx="3529013" cy="41275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zh-TW" altLang="en-US" baseline="0">
              <a:latin typeface="Arial" charset="0"/>
            </a:endParaRPr>
          </a:p>
        </p:txBody>
      </p:sp>
      <p:sp>
        <p:nvSpPr>
          <p:cNvPr id="65" name="Rectangle 6"/>
          <p:cNvSpPr txBox="1">
            <a:spLocks noGrp="1" noChangeArrowheads="1"/>
          </p:cNvSpPr>
          <p:nvPr/>
        </p:nvSpPr>
        <p:spPr bwMode="auto">
          <a:xfrm>
            <a:off x="6804025" y="21657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22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323528" y="908720"/>
            <a:ext cx="6868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altLang="zh-TW" sz="2000" dirty="0" smtClean="0"/>
              <a:t>Support VI notifications to ensure rapid and accurate decisions.</a:t>
            </a:r>
            <a:endParaRPr lang="zh-TW" altLang="en-US" sz="20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323528" y="146551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600" dirty="0" smtClean="0">
                <a:solidFill>
                  <a:schemeClr val="bg1"/>
                </a:solidFill>
              </a:rPr>
              <a:t>Real-time VI Analytics &amp; Notifications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72" name="橢圓 71"/>
          <p:cNvSpPr/>
          <p:nvPr/>
        </p:nvSpPr>
        <p:spPr bwMode="auto">
          <a:xfrm>
            <a:off x="395536" y="2204864"/>
            <a:ext cx="864096" cy="864096"/>
          </a:xfrm>
          <a:prstGeom prst="ellipse">
            <a:avLst/>
          </a:prstGeom>
          <a:noFill/>
          <a:ln w="9525" cap="flat" cmpd="sng" algn="ctr">
            <a:solidFill>
              <a:srgbClr val="A9C6E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1043608" y="2924944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800" dirty="0" smtClean="0"/>
              <a:t>Alarm Rules Settings</a:t>
            </a:r>
            <a:endParaRPr lang="zh-TW" altLang="en-US" sz="800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2123728" y="2924944"/>
            <a:ext cx="1368152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800" dirty="0" smtClean="0"/>
              <a:t>Real-time Video Analytics</a:t>
            </a:r>
            <a:endParaRPr lang="zh-TW" altLang="en-US" sz="800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275856" y="292494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800" dirty="0" smtClean="0"/>
              <a:t>VI Management</a:t>
            </a:r>
            <a:endParaRPr lang="zh-TW" altLang="en-US" sz="800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39553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200" dirty="0" smtClean="0"/>
              <a:t>Virtual Wall</a:t>
            </a:r>
            <a:endParaRPr lang="zh-TW" altLang="en-US" sz="1200" dirty="0"/>
          </a:p>
        </p:txBody>
      </p:sp>
      <p:sp>
        <p:nvSpPr>
          <p:cNvPr id="80" name="文字方塊 79"/>
          <p:cNvSpPr txBox="1"/>
          <p:nvPr/>
        </p:nvSpPr>
        <p:spPr>
          <a:xfrm>
            <a:off x="1547664" y="407707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200" dirty="0" smtClean="0"/>
              <a:t>Access Control</a:t>
            </a:r>
            <a:endParaRPr lang="zh-TW" altLang="en-US" sz="1200" dirty="0"/>
          </a:p>
        </p:txBody>
      </p:sp>
      <p:sp>
        <p:nvSpPr>
          <p:cNvPr id="83" name="文字方塊 82"/>
          <p:cNvSpPr txBox="1"/>
          <p:nvPr/>
        </p:nvSpPr>
        <p:spPr>
          <a:xfrm>
            <a:off x="2771800" y="4077072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200" dirty="0" smtClean="0"/>
              <a:t>Tailgating Detection</a:t>
            </a:r>
            <a:endParaRPr lang="zh-TW" altLang="en-US" sz="1200" dirty="0"/>
          </a:p>
        </p:txBody>
      </p:sp>
      <p:grpSp>
        <p:nvGrpSpPr>
          <p:cNvPr id="94" name="群組 93"/>
          <p:cNvGrpSpPr/>
          <p:nvPr/>
        </p:nvGrpSpPr>
        <p:grpSpPr>
          <a:xfrm>
            <a:off x="755576" y="1916832"/>
            <a:ext cx="7200800" cy="720080"/>
            <a:chOff x="827584" y="764704"/>
            <a:chExt cx="7200800" cy="720080"/>
          </a:xfrm>
        </p:grpSpPr>
        <p:cxnSp>
          <p:nvCxnSpPr>
            <p:cNvPr id="88" name="直線接點 87"/>
            <p:cNvCxnSpPr/>
            <p:nvPr/>
          </p:nvCxnSpPr>
          <p:spPr bwMode="auto">
            <a:xfrm>
              <a:off x="827584" y="764704"/>
              <a:ext cx="72008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直線單箭頭接點 89"/>
            <p:cNvCxnSpPr/>
            <p:nvPr/>
          </p:nvCxnSpPr>
          <p:spPr bwMode="auto">
            <a:xfrm>
              <a:off x="8028384" y="764704"/>
              <a:ext cx="0" cy="72008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直線接點 91"/>
            <p:cNvCxnSpPr/>
            <p:nvPr/>
          </p:nvCxnSpPr>
          <p:spPr bwMode="auto">
            <a:xfrm>
              <a:off x="827584" y="764704"/>
              <a:ext cx="0" cy="2160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6" name="文字方塊 95"/>
          <p:cNvSpPr txBox="1"/>
          <p:nvPr/>
        </p:nvSpPr>
        <p:spPr>
          <a:xfrm>
            <a:off x="395536" y="449982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600" dirty="0" smtClean="0">
                <a:solidFill>
                  <a:schemeClr val="bg1"/>
                </a:solidFill>
              </a:rPr>
              <a:t>Real-time Event Notifications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2483768" y="587727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200" dirty="0" smtClean="0"/>
              <a:t>Triggered event </a:t>
            </a:r>
          </a:p>
          <a:p>
            <a:pPr algn="ctr"/>
            <a:r>
              <a:rPr lang="en-CA" altLang="zh-TW" sz="1200" dirty="0" smtClean="0"/>
              <a:t>popups videos</a:t>
            </a:r>
            <a:endParaRPr lang="zh-TW" altLang="en-US" sz="1200" dirty="0"/>
          </a:p>
        </p:txBody>
      </p:sp>
      <p:sp>
        <p:nvSpPr>
          <p:cNvPr id="98" name="文字方塊 97"/>
          <p:cNvSpPr txBox="1"/>
          <p:nvPr/>
        </p:nvSpPr>
        <p:spPr>
          <a:xfrm>
            <a:off x="4427984" y="58772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zh-TW" sz="1200" dirty="0" smtClean="0"/>
              <a:t>When an event is triggered, the monitors will switch to display its surrounding images.</a:t>
            </a:r>
            <a:endParaRPr lang="zh-TW" altLang="en-US" sz="1200" dirty="0"/>
          </a:p>
        </p:txBody>
      </p:sp>
      <p:pic>
        <p:nvPicPr>
          <p:cNvPr id="246794" name="Picture 10" descr="C:\Users\bridgette.pan.IFT\Desktop\44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355976" y="2780928"/>
            <a:ext cx="4410075" cy="1181100"/>
          </a:xfrm>
          <a:prstGeom prst="rect">
            <a:avLst/>
          </a:prstGeom>
          <a:noFill/>
        </p:spPr>
      </p:pic>
      <p:grpSp>
        <p:nvGrpSpPr>
          <p:cNvPr id="51" name="Group 175"/>
          <p:cNvGrpSpPr>
            <a:grpSpLocks/>
          </p:cNvGrpSpPr>
          <p:nvPr/>
        </p:nvGrpSpPr>
        <p:grpSpPr bwMode="auto">
          <a:xfrm>
            <a:off x="430213" y="4941888"/>
            <a:ext cx="1981200" cy="1295400"/>
            <a:chOff x="0" y="3203"/>
            <a:chExt cx="1066" cy="681"/>
          </a:xfrm>
        </p:grpSpPr>
        <p:sp>
          <p:nvSpPr>
            <p:cNvPr id="52" name="Rectangle 173"/>
            <p:cNvSpPr>
              <a:spLocks noChangeArrowheads="1"/>
            </p:cNvSpPr>
            <p:nvPr/>
          </p:nvSpPr>
          <p:spPr bwMode="auto">
            <a:xfrm>
              <a:off x="0" y="3203"/>
              <a:ext cx="1066" cy="68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aphicFrame>
          <p:nvGraphicFramePr>
            <p:cNvPr id="53" name="Object 174"/>
            <p:cNvGraphicFramePr>
              <a:graphicFrameLocks noChangeAspect="1"/>
            </p:cNvGraphicFramePr>
            <p:nvPr/>
          </p:nvGraphicFramePr>
          <p:xfrm>
            <a:off x="67" y="3249"/>
            <a:ext cx="953" cy="589"/>
          </p:xfrm>
          <a:graphic>
            <a:graphicData uri="http://schemas.openxmlformats.org/drawingml/2006/compatibility">
              <com:legacyDrawing xmlns:com="http://schemas.openxmlformats.org/drawingml/2006/compatibility" spid="_x0000_s246794"/>
            </a:graphicData>
          </a:graphic>
        </p:graphicFrame>
      </p:grpSp>
      <p:pic>
        <p:nvPicPr>
          <p:cNvPr id="54" name="Picture 2" descr="\\nasshare\surveontech\Marketing\06_materials\FTP_04_Product Images\NVR\SMR\EMR_SMR_2000_5000_8000\SMR8000_6000H_Fron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2348880"/>
            <a:ext cx="315252" cy="5760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1" name="Rectangle 11"/>
          <p:cNvSpPr>
            <a:spLocks noChangeArrowheads="1"/>
          </p:cNvSpPr>
          <p:nvPr/>
        </p:nvSpPr>
        <p:spPr bwMode="auto">
          <a:xfrm>
            <a:off x="0" y="-27384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7940" name="AutoShape 4" descr="data:image/jpeg;base64,/9j/4AAQSkZJRgABAQAAAQABAAD/2wCEAAkGBhIQEBAUEBARExEUGBUUFBUUGBgVEBUQFxUVFhUUFxUXHCYeFxkjGhgUHy8hIycpLCwsFR8xNTAqNSYrLCkBCQoKDgwOGg8PGikkHCQtLCwsKSksLS0sLS0sKy0tLiwpLSwpKSwqLCwpLCksLCwpLCwtLCksKS0sLCwsLCwpLP/AABEIAJMBWAMBIgACEQEDEQH/xAAbAAEAAgMBAQAAAAAAAAAAAAAABAUCAwYBB//EAFEQAAEDAgEECgwJCgYDAQAAAAEAAgMEERIFBiExE0FRU1RhcZGSkxQVFiIyM1KBsbLR0gckNEKhwcLh8CM1Q1VicnOCotMXY3SDs+JFZMMl/8QAGgEBAAMBAQEAAAAAAAAAAAAAAAECAwQFBv/EAC8RAQABAgUDAgQFBQAAAAAAAAABAhEDEhMhUTFBkQQUIjNhsUJScYHBMqHR8PH/2gAMAwEAAhEDEQA/APuKIiAiIgIiICIiAiIgIiICIiAiIgIiICIiAiIgIiICIiAiIgLCaZrGlz3BrRpJJsAN0lZqJlQXid/L6wQSgV6uaoMomlsH37GPgk6dh06iduLj+byaulBRMxYRERAiIgIiICIiAiIgIiICIiAiIgIiICIiAiIgIiICIiAiIgIiICIiAiIgIiICIiAiIgKLlPxTuVvrNUpRcp+Kdyt9ZqJjqhQQB8TQdw+kqDQ1TqN+xyH4sfBcf0J2mk70do/N1arWsqHxbfxtlZVEAeCCPxucYVW8xdYoubo680bhHKT2MdDHn9CTqa471tB3zdR0WI6RWYTFhERECIiAiIgIiICIiAiIgIiICIiAiKpne90r2tLtH7TmgDCzRYDdJRMRdbIqxjJRt87nn6lgYJPKPTeoutklbIqtkcg+cPO55+tYdjv3w9N/tS5klboqpjJB+kb5y8/aWGwHymdKT30uZJXCKoYHDVJHzv8ArkWGwjy4+k/+4lzJK6RUzdGqWPnP1vWGxt32PpO/uJdOnK8RUjSBqnj5/a9YYYx+mj6R99LmnK+RUsLAbhkzTfaFnfaKyGTx+x1bUuZJXCXVR2JYHvmgbfeMA8+hR9hi3yHoRexRNUQjIv15dUbTGNU0Y5BGPqWAZBvkPRi91Rnp5Mv1X90uqG8On8tEAddhEAeXRpWGGn3yLoxe6mpTyZY5dDdQMo1kZjNpGE3b84eW3jVe2WAapoxybGPQ1e9lQ8IHOz2KNSnkyxyl0Pi2/jbK3qDFlGBrQBMyw3XC6y7bQ76znVdSnmGuaOW+op2vBDgDrGnSLHWCNsKHRV5p3COUnYjoY862E6mPPk7jvMVt7cQb6znWmpr6d7SDIw3FtOkWO0RthNSnmFZmme6/Rc5krLTIvyb5A6MDvH3u5o8h22eI7mtWXdBT76OY+xW1aOY8sZtCxRV3dDT76OZ3sXndDT75/S72Jq0fmjyi8LJFW90UHlnou9ixfnLTjXJYbpa63oTVw/zR5LwtEUejr45heKRrxutN1IWiRERAREQEREHN535xdjBsbHASPBI0hpIGgNBINiTt22lwjsuSk3NC8nbJqZblS/ha+V0fJ9pY3XJiVTd73o8CmcOJQe203AW9fN7ydtJf1ezrpveU0OvpGkfQl1nnl2e3p5nzKEcqS/q+LzzTe+sO2U/6vp+sn/uqwuvLpnk9vTzPmUHtjN+r6brJ/wC6hyhN+r6Xpzf3VOuvLpnk0KeZ8ygiun4BSc8v9xeivn4BR88v9xTbpdM0p0KeZ8ygurp9qhox1h9Mi8FbUcDouZ/vqVNVMZbG9jb6sTg2/JcrMOuLjSPoTNJo08z5lD7NqOBUPRd76OranapKEfyE+l6mXS6jPJoU/XzKEKyq4LQdX/2Xorarg1B1X/ZS7pdM8p0Kfr5ctl6okZ+UDWwyDWIrhh4wL6F9M+DbOV9bSEym8sbsBd5TbAtceOxseRfNs8PAPJ9S6/4E/k1R++z1F0YU3h5XrqYiuLOiyrloOe6KIs2YaWiRuJlgSPB1XNjpOpVfx7dpR/tM9ihf+UfyH0uV9UVbI7bJIxlzYY3Nbc7gxHSV5WJi1ZniVTN1d8e3aXqmexe3rvKpeqZ7Fa3Wl1ZGHhhkYJDpDC5okI3Q29yPMstWtW8q7DXb5B1Ufur349vsHVR+6rW68umrUXlWXrt+h6qP3Vjhr+ER9XH7itV4mrUXlWfH+Es6uP3F6ez+FNHJHHf1FZLRV1scTcUsjI26sT3Brb7lymrXyXlCw1/DP6IvcXtq/hn9EfuKRSZUhm8VNFJ+49rjbzFSUnFrjuXlXEVx11h8zYx6GLzY63hr+ZvuqxRRrV8l5V+Ct4a/mb7qxdFWHXWyeaw9AWOW844KMM2dzgZDhY1rXPe47ga0XO1zr2kzhp5TE1sgD5Wl7GPBZIWgkE4XC4tY8ytnxbX3sXl7sFZw6Xn+5YTQVWE4qt7xttdYtPOFZrCXUVXVrnuXlyGT8qvpK+PASGv0PbtHVdfZoZMTQd0L4ZX/AC+HlX2+i8WzkC9r0s3w4aU9G9ERdKwiIgIiIPlfwtfK6Pk+0q/LJ+LVH8OT1CrD4W/ldH+79pVuWT8WqP4cnqFceJ/U+j9J8j9kfNN3xGk/hM9CjT5zSOfK2mpXztidgkeHNY3GNbW4jd5HEouauclKKaki2dmy4I2YNOLHYC3LdR838twUjamGpkbFIyaV5DtBexxxNc3ytCjLvOy0YkZaYiq0W3nbjos3Z2x7FTStY4xzSCJxOh0Tzos4cost1RnE1lbFS4e+ewvxX0AgEhttu4afoVBHk10uS6l2EtdJJLVRA+E0Y8bNG1cA9JQzV7NFLlCxuyeBzd3YY2tZIOQ43lTlhWcauLX+k/t3/jy6yPL7TNVMLcMdM1pfIToxEFxba20ONQBna8NZLJSuZSvIAlL2l4a7wHuj2mnRt7ahUtG+bJtY9oJkqjLKN0gmzG9Fv0qFBDRy07BLlGowlrQ6F0x0OFu82M6dBG5tKIpgqxcTa09r9udv7WdDljOcwTsgZC6WSRmKMNIAL8Vg031CwJLuJWdNVOMQfKzY3YS5zL4sNr3FxrVHK0DK0I3KV1unZdBNHia5p1OBHOLKk22dGHNUzVMz3tZyebeSI65jqqrYJXyudga65bHECQ1rRtairWV8OTIDhDy1z/ycdy5xkdYCNl9Q0X4rlVOauW46WE01U9sMsLnAY+9D4ySWuadR2/oXuXsrxyikqIyXwQVI2R1ja1m9+L62i+taTEzVbs5qKqKcLNFs1t+frf8ARYx5yysliZVUpgbKcMbw9r24zqa6wGElZVWX5TNLFTU2zGHDshLxGA5wxBrbjSbKuzjypFVdjQ08jZZHTRv7w4sEbDdzyRq0LDOF9O1888FYIKqMEPaDokc0aGvjPhblwFEUxwtViVRe1V4jvtfp0jszzvypUMNHscLwHSxOP5QNLpCfEOA+knQukyfPI+MOli2J5vdmIPsL6O+GhcznDWOdTZOmlGC01PJJuM2yTuBdPTVbJW4o3te03GJpu240HSFWrpDXCm+JVvxsoc7/AAD+Npdh8Cnyao/fZ6i4/O7wD+Npdh8Cnyao/fZ6i2wejg9f/VD0/nN/IfS5UXwm5LFVU5MgP6R07RxOMYwnnsr135zfyH0uVfnd+csi/wAWX1AvMpm2LeOJ+0vA7rDMfLBmoIjKbSQh0M19YfD3rieUAHzrh8mgz5ToK5971U9RsY3KaKPBGLeYlbc6JJqSsq6aFpw5U2PYyNTZXOwTnzgm/mV9lqjbDXZCiYLMjMrG8jYgFeIimZmPxRPi3+fslZZWzrkZUGmpKU1M7Wh8l3iOKNp1YnEHTxca2Zu50mpllgngNPVRAOfGXB7Sx1sL2PHhDSOS6pcm5UipMrZSZUyMiM+wyxPkIYxzGtLS0Odo0H0FbMj1LarLU88Dg+CKnbAZG6Y3Suka/CHanWAOpZzRFp27Xv8A7sixknP2esc0U1A57WvLJ3GQNbGMdhhJAxuw98QNWpS587aiSaZlDRioZCcD5XSiJhkGlzGAtNyN1afgwHxE8c8//IuazbyfE11VDUZTqqOdk8jjG2o2CNzHWc2QA2BJGsjiVslGarbp+paHf5uZwNrYdka0sc1zo5I3aXMlabOaSNfLxrnvhSYHQ0QcAWmrhBB0gg4gQRuK1zQybTQxS9i1Dqhr5HOkkc8SEy2GLvgNJ1Hzqn+FSEPgo2u8F1VE02NjYhwOnaVMO0Y0W6IjqgZ9ZKp6V1DJRsjhqjOxrRCA0vYfCDmt1jVpsr/OPPQ0tVHTMpnTSSx448LrEyYy0MOjQ2wJLtq2pScj5l0dK/ZIofyg1Pe50jwP2S8nD5rKtrfz9S/6ST/kcpiqmrad7RPVKTW52y08MOz0vxyZ7o46djw7ER87HbQ21r8q0R531EE0MeUKRsLZ3YIpI5NkZsh1Mfua9aj521Ap8pZMqJdEAEsTnnwWSOHek7l/slac+spxVXYVNTyMlmfURSfk3B+CNmLE8kHvdY18ammimbbdb78f8ELOarrO3NHgpY3ljZtgBkAEjSDie4/MI3OJdBLlMdsKKOWlj7IfA9+yXxPiIvija62ka9PGo2Wz/wDt5M/hVHoK8yr+fKH+BN6Sm0xEW/DP8impMq5QGVazBSRuk2OIOiM1mNYPBeHW0k7nGvorz3unXbTyrjIK6ODLlYZpGRh9PEWl5DWnDa9idC7N5u08izxt7bdo+yJcNXfL4eVfbqLxbOQL4jXfL4eVfbqLxbOQL1vSfLhpT0b0RF1LCIiAiIg+V/C38ro/3ftKMVbfCxktxfTT/MZ3rjtNN7gniP1KqbW0ej40OZcWLHxPo/RVRpQ0tpYwbiOMEbYa0H0L2WnY4guYxxGouaCRyEjQt3ZVJwtvMnZNJwtvMs7S7M1LArW2mYG4AxoZ5IAw6dejUt+z0vC2cy92Wl4XGlpM1LUxoaAAAANAA0ADiCj9r4sWPYo8evFhbivy2upuyU3C40xU3C403L0yjmJuLFhGK1sVhiw7l9xZ3W74vwqNLQcKiROaEKooo5LGSNjyNWJodbnC2CMWw2GHVaww23LKTgg4VEmxQ8JiQvSg09DHGSY42MJ14WgX5ljNk2F7w98UbnjU4tBdzqw2GLhMXOmwRcJi503R8NrIksTXtLXtDmnWCLgjkK8ggbG0NY0NaNQaLAeZTOxo+ERc6dix8Ii50TeL3cpnb4B/G0ux+BX5NUfvs9RcvnJRbIx+BzXBui423HQGjdJXefBnm9JR0zxKC1z3NdY6wAwD2rowujyPXTetVu/Ob+Q+lyupaVjnMc5jXOYSWOIBc0kWJadrQquqpizKJLtAOjTqsSSDyWK6LsMb9FzrxsW+Z4M9UCWkje5j3Ma57LljiAXNJ0HCdq+hJaVjnMe5jS9l8DiLubcWNjtXCndhDfYuknYX+bF0lnuqrK/JcNQAJ4Y5QNQe0OtyX1LZTUrImhkbGsYNTWgBo8wU/sH/ADI+knYB8uPpBN7WECmpGRNwxsaxtybNFhiJuTYbZKi5QyFTVBBnp4ZXDQC9gc625c6bK47APlx9IJ2vPlM6QS8xNxApaRkTQyJjGMGprAGtHmCxqqOOUNEsbXhpDm4gDZ41OF9RCsO17vKZ0gna526zpBN+oirQ6ijMglMbTK1pYH278MJuWg7l1YdrnbrekE7XP/Z5wo3EGppmStLJGNew62uAc0+YqLk7IVNTEmCniiJ1ljQCeK+uyt+1z/2ecJ2uf+zzhTebWFfJRRukZI6NpkYCGPI79odrAO1dH0UZkbIY2mVoLWvI79rTrAO0FP7Xv4ucLzte/i5wl5FRlHINNUlpnp4pS3Q0vaCQNy+4pjxZvmUvsB+4OcLw5NeQ7UABckkJMzI+e13y+HlX26i8WzkC+MzULn17LDQ27if2Rouvs1F4tnIF7npflw1p6N6Ii6lhERAREQYyxBwLXAOadBBFwRuEFUVTmRSO8GCJp4mAj6VfoostFUx0ly5zAp97i6DVDbm1QxyPZKym73yrNOkNI0ecrtFpko43G7o2E7paCechMsLRi1R3ly/c9kzyKXpfenc1kw/Mpul966hlFGL2jYL67NA+pau1MG8RdBvsUZYW1quXOdy2Td7pukPanclk0/o6fpD2rpWZNibqijHIxo+pajkOn4PB1bPYmWDWq5c93HZO3qn6Q9qdxeTt6g6Q9q6NmR4G6oIRyMaPqWHaGn3iPohMsJ16uXPdxGTt5h6f3p3C5P3mLp/eujZkaAaoIuiD6Qtfc9TbxHzKMsGvVyoDmDk/eI+n968/w+oN4Z0z7V0TMhU4vaCPT+yD6Vr7mqXeGfT7UyQnXr5UP+HdBvA6Z9qf4cUO8/1u9q6Bmb1ML2hZp8/pWvuXpd5HO72pkg9xXyg5NzPpqdwdFCMQ0tLjiwndAJtfjVvsZ3FpZm5TC9oW6eN3tWHczT+Qem/2qcqs4szvLXlHIcdQBsseK2o6nDzhV/cNTb0/rH+1W7M3acfo78rnH61r7mKfyX9Y/wB5VnCpneYUmYnrCs7hqbe5Osd7V53C029y9Y5W7M3IBfvX6f8AMfo5O+WHczDuzdbJ7yro0cI+HhV9w1N5E3WOXncLT+TP1jlcszehG++eSS/rLX3NReXUddJ7yaFHB8PCq7hqfcn6w+xedw0H/sdYfYrhub0YBs+fTt7LISOS5WiqyMI24hNOSC3QZCWnvgNIUaFHB8PCsOZVP5VR1n3LzuLp/LqOs+5XFGe8b5/SVtuo0aOGunTwou4uDfKnrP8AqgzJhOqWp6we6r4C6guLqlxjiJbC02lkGtx8hn1lNCjhWqiiOykjzYjeXbC6qe1pw49laGl22B3husxmh/qx/usP2F2cEDY2hrAGtGgAarLYp9vh8MbQ4c5ocdZ1jPdXnckfKrOmz3V3KJ7fD4LQ4Y5pny6zpM9idypHzqs8Rcyx5dC7lE9vh8FoctkzNmziS3CCQXEm8j7agTtNG4PpXUNFgvUW0REbQkREUgiIgIiICIiAiIgIiICIiAiIgIiICIiAiIgIiICIiAiIgIiICiZU8U7+X1gpaiZU8U7+X1giY6oVH4Dfxtlb2tvqWmiF2Nt+NJUOaodUSGCBxDB4+Yah/ltPlH7+WkOiarFRK+peYac2jBtPN/8ANm64/Rr3Ab+np2xtDWANaBYAbixpKRkTGsjaGtGofWd08a3K7nmbiIiIEREBERAREQEREBERAREQEREBERAREQEREBERAREQEREBERAREQEREBERAREQFEyp4p38vrBS1orabZI3MuW32xrGkHRxoQo4XOmAhhNmjx0g2r6cDeNXtJRsiaGxtDWj6TundKUtK2JgawWaPxc7pW5EzNxERE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44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7942" name="AutoShape 6" descr="data:image/jpeg;base64,/9j/4AAQSkZJRgABAQAAAQABAAD/2wCEAAkGBhIQEBAUEBARExEUGBUUFBUUGBgVEBUQFxUVFhUUFxUXHCYeFxkjGhgUHy8hIycpLCwsFR8xNTAqNSYrLCkBCQoKDgwOGg8PGikkHCQtLCwsKSksLS0sLS0sKy0tLiwpLSwpKSwqLCwpLCksLCwpLCwtLCksKS0sLCwsLCwpLP/AABEIAJMBWAMBIgACEQEDEQH/xAAbAAEAAgMBAQAAAAAAAAAAAAAABAUCAwYBB//EAFEQAAEDAgEECgwJCgYDAQAAAAEAAgMEERIFBiExE0FRU1RhcZGSkxQVFiIyM1KBsbLR0gckNEKhwcLh8CM1Q1VicnOCotMXY3SDs+JFZMMl/8QAGgEBAAMBAQEAAAAAAAAAAAAAAAECAwQFBv/EAC8RAQABAgUDAgQFBQAAAAAAAAABAhEDEhMhUTFBkQQUIjNhsUJScYHBMqHR8PH/2gAMAwEAAhEDEQA/APuKIiAiIgIiICIiAiIgIiICIiAiIgIiICIiAiIgIiICIiAiIgLCaZrGlz3BrRpJJsAN0lZqJlQXid/L6wQSgV6uaoMomlsH37GPgk6dh06iduLj+byaulBRMxYRERAiIgIiICIiAiIgIiICIiAiIgIiICIiAiIgIiICIiAiIgIiICIiAiIgIiICIiAiIgKLlPxTuVvrNUpRcp+Kdyt9ZqJjqhQQB8TQdw+kqDQ1TqN+xyH4sfBcf0J2mk70do/N1arWsqHxbfxtlZVEAeCCPxucYVW8xdYoubo680bhHKT2MdDHn9CTqa471tB3zdR0WI6RWYTFhERECIiAiIgIiICIiAiIgIiICIiAiKpne90r2tLtH7TmgDCzRYDdJRMRdbIqxjJRt87nn6lgYJPKPTeoutklbIqtkcg+cPO55+tYdjv3w9N/tS5klboqpjJB+kb5y8/aWGwHymdKT30uZJXCKoYHDVJHzv8ArkWGwjy4+k/+4lzJK6RUzdGqWPnP1vWGxt32PpO/uJdOnK8RUjSBqnj5/a9YYYx+mj6R99LmnK+RUsLAbhkzTfaFnfaKyGTx+x1bUuZJXCXVR2JYHvmgbfeMA8+hR9hi3yHoRexRNUQjIv15dUbTGNU0Y5BGPqWAZBvkPRi91Rnp5Mv1X90uqG8On8tEAddhEAeXRpWGGn3yLoxe6mpTyZY5dDdQMo1kZjNpGE3b84eW3jVe2WAapoxybGPQ1e9lQ8IHOz2KNSnkyxyl0Pi2/jbK3qDFlGBrQBMyw3XC6y7bQ76znVdSnmGuaOW+op2vBDgDrGnSLHWCNsKHRV5p3COUnYjoY862E6mPPk7jvMVt7cQb6znWmpr6d7SDIw3FtOkWO0RthNSnmFZmme6/Rc5krLTIvyb5A6MDvH3u5o8h22eI7mtWXdBT76OY+xW1aOY8sZtCxRV3dDT76OZ3sXndDT75/S72Jq0fmjyi8LJFW90UHlnou9ixfnLTjXJYbpa63oTVw/zR5LwtEUejr45heKRrxutN1IWiRERAREQEREHN535xdjBsbHASPBI0hpIGgNBINiTt22lwjsuSk3NC8nbJqZblS/ha+V0fJ9pY3XJiVTd73o8CmcOJQe203AW9fN7ydtJf1ezrpveU0OvpGkfQl1nnl2e3p5nzKEcqS/q+LzzTe+sO2U/6vp+sn/uqwuvLpnk9vTzPmUHtjN+r6brJ/wC6hyhN+r6Xpzf3VOuvLpnk0KeZ8ygiun4BSc8v9xeivn4BR88v9xTbpdM0p0KeZ8ygurp9qhox1h9Mi8FbUcDouZ/vqVNVMZbG9jb6sTg2/JcrMOuLjSPoTNJo08z5lD7NqOBUPRd76OranapKEfyE+l6mXS6jPJoU/XzKEKyq4LQdX/2Xorarg1B1X/ZS7pdM8p0Kfr5ctl6okZ+UDWwyDWIrhh4wL6F9M+DbOV9bSEym8sbsBd5TbAtceOxseRfNs8PAPJ9S6/4E/k1R++z1F0YU3h5XrqYiuLOiyrloOe6KIs2YaWiRuJlgSPB1XNjpOpVfx7dpR/tM9ihf+UfyH0uV9UVbI7bJIxlzYY3Nbc7gxHSV5WJi1ZniVTN1d8e3aXqmexe3rvKpeqZ7Fa3Wl1ZGHhhkYJDpDC5okI3Q29yPMstWtW8q7DXb5B1Ufur349vsHVR+6rW68umrUXlWXrt+h6qP3Vjhr+ER9XH7itV4mrUXlWfH+Es6uP3F6ez+FNHJHHf1FZLRV1scTcUsjI26sT3Brb7lymrXyXlCw1/DP6IvcXtq/hn9EfuKRSZUhm8VNFJ+49rjbzFSUnFrjuXlXEVx11h8zYx6GLzY63hr+ZvuqxRRrV8l5V+Ct4a/mb7qxdFWHXWyeaw9AWOW844KMM2dzgZDhY1rXPe47ga0XO1zr2kzhp5TE1sgD5Wl7GPBZIWgkE4XC4tY8ytnxbX3sXl7sFZw6Xn+5YTQVWE4qt7xttdYtPOFZrCXUVXVrnuXlyGT8qvpK+PASGv0PbtHVdfZoZMTQd0L4ZX/AC+HlX2+i8WzkC9r0s3w4aU9G9ERdKwiIgIiIPlfwtfK6Pk+0q/LJ+LVH8OT1CrD4W/ldH+79pVuWT8WqP4cnqFceJ/U+j9J8j9kfNN3xGk/hM9CjT5zSOfK2mpXztidgkeHNY3GNbW4jd5HEouauclKKaki2dmy4I2YNOLHYC3LdR838twUjamGpkbFIyaV5DtBexxxNc3ytCjLvOy0YkZaYiq0W3nbjos3Z2x7FTStY4xzSCJxOh0Tzos4cost1RnE1lbFS4e+ewvxX0AgEhttu4afoVBHk10uS6l2EtdJJLVRA+E0Y8bNG1cA9JQzV7NFLlCxuyeBzd3YY2tZIOQ43lTlhWcauLX+k/t3/jy6yPL7TNVMLcMdM1pfIToxEFxba20ONQBna8NZLJSuZSvIAlL2l4a7wHuj2mnRt7ahUtG+bJtY9oJkqjLKN0gmzG9Fv0qFBDRy07BLlGowlrQ6F0x0OFu82M6dBG5tKIpgqxcTa09r9udv7WdDljOcwTsgZC6WSRmKMNIAL8Vg031CwJLuJWdNVOMQfKzY3YS5zL4sNr3FxrVHK0DK0I3KV1unZdBNHia5p1OBHOLKk22dGHNUzVMz3tZyebeSI65jqqrYJXyudga65bHECQ1rRtairWV8OTIDhDy1z/ycdy5xkdYCNl9Q0X4rlVOauW46WE01U9sMsLnAY+9D4ySWuadR2/oXuXsrxyikqIyXwQVI2R1ja1m9+L62i+taTEzVbs5qKqKcLNFs1t+frf8ARYx5yysliZVUpgbKcMbw9r24zqa6wGElZVWX5TNLFTU2zGHDshLxGA5wxBrbjSbKuzjypFVdjQ08jZZHTRv7w4sEbDdzyRq0LDOF9O1888FYIKqMEPaDokc0aGvjPhblwFEUxwtViVRe1V4jvtfp0jszzvypUMNHscLwHSxOP5QNLpCfEOA+knQukyfPI+MOli2J5vdmIPsL6O+GhcznDWOdTZOmlGC01PJJuM2yTuBdPTVbJW4o3te03GJpu240HSFWrpDXCm+JVvxsoc7/AAD+Npdh8Cnyao/fZ6i4/O7wD+Npdh8Cnyao/fZ6i2wejg9f/VD0/nN/IfS5UXwm5LFVU5MgP6R07RxOMYwnnsr135zfyH0uVfnd+csi/wAWX1AvMpm2LeOJ+0vA7rDMfLBmoIjKbSQh0M19YfD3rieUAHzrh8mgz5ToK5971U9RsY3KaKPBGLeYlbc6JJqSsq6aFpw5U2PYyNTZXOwTnzgm/mV9lqjbDXZCiYLMjMrG8jYgFeIimZmPxRPi3+fslZZWzrkZUGmpKU1M7Wh8l3iOKNp1YnEHTxca2Zu50mpllgngNPVRAOfGXB7Sx1sL2PHhDSOS6pcm5UipMrZSZUyMiM+wyxPkIYxzGtLS0Odo0H0FbMj1LarLU88Dg+CKnbAZG6Y3Suka/CHanWAOpZzRFp27Xv8A7sixknP2esc0U1A57WvLJ3GQNbGMdhhJAxuw98QNWpS587aiSaZlDRioZCcD5XSiJhkGlzGAtNyN1afgwHxE8c8//IuazbyfE11VDUZTqqOdk8jjG2o2CNzHWc2QA2BJGsjiVslGarbp+paHf5uZwNrYdka0sc1zo5I3aXMlabOaSNfLxrnvhSYHQ0QcAWmrhBB0gg4gQRuK1zQybTQxS9i1Dqhr5HOkkc8SEy2GLvgNJ1Hzqn+FSEPgo2u8F1VE02NjYhwOnaVMO0Y0W6IjqgZ9ZKp6V1DJRsjhqjOxrRCA0vYfCDmt1jVpsr/OPPQ0tVHTMpnTSSx448LrEyYy0MOjQ2wJLtq2pScj5l0dK/ZIofyg1Pe50jwP2S8nD5rKtrfz9S/6ST/kcpiqmrad7RPVKTW52y08MOz0vxyZ7o46djw7ER87HbQ21r8q0R531EE0MeUKRsLZ3YIpI5NkZsh1Mfua9aj521Ap8pZMqJdEAEsTnnwWSOHek7l/slac+spxVXYVNTyMlmfURSfk3B+CNmLE8kHvdY18ammimbbdb78f8ELOarrO3NHgpY3ljZtgBkAEjSDie4/MI3OJdBLlMdsKKOWlj7IfA9+yXxPiIvija62ka9PGo2Wz/wDt5M/hVHoK8yr+fKH+BN6Sm0xEW/DP8impMq5QGVazBSRuk2OIOiM1mNYPBeHW0k7nGvorz3unXbTyrjIK6ODLlYZpGRh9PEWl5DWnDa9idC7N5u08izxt7bdo+yJcNXfL4eVfbqLxbOQL4jXfL4eVfbqLxbOQL1vSfLhpT0b0RF1LCIiAiIg+V/C38ro/3ftKMVbfCxktxfTT/MZ3rjtNN7gniP1KqbW0ej40OZcWLHxPo/RVRpQ0tpYwbiOMEbYa0H0L2WnY4guYxxGouaCRyEjQt3ZVJwtvMnZNJwtvMs7S7M1LArW2mYG4AxoZ5IAw6dejUt+z0vC2cy92Wl4XGlpM1LUxoaAAAANAA0ADiCj9r4sWPYo8evFhbivy2upuyU3C40xU3C403L0yjmJuLFhGK1sVhiw7l9xZ3W74vwqNLQcKiROaEKooo5LGSNjyNWJodbnC2CMWw2GHVaww23LKTgg4VEmxQ8JiQvSg09DHGSY42MJ14WgX5ljNk2F7w98UbnjU4tBdzqw2GLhMXOmwRcJi503R8NrIksTXtLXtDmnWCLgjkK8ggbG0NY0NaNQaLAeZTOxo+ERc6dix8Ii50TeL3cpnb4B/G0ux+BX5NUfvs9RcvnJRbIx+BzXBui423HQGjdJXefBnm9JR0zxKC1z3NdY6wAwD2rowujyPXTetVu/Ob+Q+lyupaVjnMc5jXOYSWOIBc0kWJadrQquqpizKJLtAOjTqsSSDyWK6LsMb9FzrxsW+Z4M9UCWkje5j3Ma57LljiAXNJ0HCdq+hJaVjnMe5jS9l8DiLubcWNjtXCndhDfYuknYX+bF0lnuqrK/JcNQAJ4Y5QNQe0OtyX1LZTUrImhkbGsYNTWgBo8wU/sH/ADI+knYB8uPpBN7WECmpGRNwxsaxtybNFhiJuTYbZKi5QyFTVBBnp4ZXDQC9gc625c6bK47APlx9IJ2vPlM6QS8xNxApaRkTQyJjGMGprAGtHmCxqqOOUNEsbXhpDm4gDZ41OF9RCsO17vKZ0gna526zpBN+oirQ6ijMglMbTK1pYH278MJuWg7l1YdrnbrekE7XP/Z5wo3EGppmStLJGNew62uAc0+YqLk7IVNTEmCniiJ1ljQCeK+uyt+1z/2ecJ2uf+zzhTebWFfJRRukZI6NpkYCGPI79odrAO1dH0UZkbIY2mVoLWvI79rTrAO0FP7Xv4ucLzte/i5wl5FRlHINNUlpnp4pS3Q0vaCQNy+4pjxZvmUvsB+4OcLw5NeQ7UABckkJMzI+e13y+HlX26i8WzkC+MzULn17LDQ27if2Rouvs1F4tnIF7npflw1p6N6Ii6lhERAREQYyxBwLXAOadBBFwRuEFUVTmRSO8GCJp4mAj6VfoostFUx0ly5zAp97i6DVDbm1QxyPZKym73yrNOkNI0ecrtFpko43G7o2E7paCechMsLRi1R3ly/c9kzyKXpfenc1kw/Mpul966hlFGL2jYL67NA+pau1MG8RdBvsUZYW1quXOdy2Td7pukPanclk0/o6fpD2rpWZNibqijHIxo+pajkOn4PB1bPYmWDWq5c93HZO3qn6Q9qdxeTt6g6Q9q6NmR4G6oIRyMaPqWHaGn3iPohMsJ16uXPdxGTt5h6f3p3C5P3mLp/eujZkaAaoIuiD6Qtfc9TbxHzKMsGvVyoDmDk/eI+n968/w+oN4Z0z7V0TMhU4vaCPT+yD6Vr7mqXeGfT7UyQnXr5UP+HdBvA6Z9qf4cUO8/1u9q6Bmb1ML2hZp8/pWvuXpd5HO72pkg9xXyg5NzPpqdwdFCMQ0tLjiwndAJtfjVvsZ3FpZm5TC9oW6eN3tWHczT+Qem/2qcqs4szvLXlHIcdQBsseK2o6nDzhV/cNTb0/rH+1W7M3acfo78rnH61r7mKfyX9Y/wB5VnCpneYUmYnrCs7hqbe5Osd7V53C029y9Y5W7M3IBfvX6f8AMfo5O+WHczDuzdbJ7yro0cI+HhV9w1N5E3WOXncLT+TP1jlcszehG++eSS/rLX3NReXUddJ7yaFHB8PCq7hqfcn6w+xedw0H/sdYfYrhub0YBs+fTt7LISOS5WiqyMI24hNOSC3QZCWnvgNIUaFHB8PCsOZVP5VR1n3LzuLp/LqOs+5XFGe8b5/SVtuo0aOGunTwou4uDfKnrP8AqgzJhOqWp6we6r4C6guLqlxjiJbC02lkGtx8hn1lNCjhWqiiOykjzYjeXbC6qe1pw49laGl22B3husxmh/qx/usP2F2cEDY2hrAGtGgAarLYp9vh8MbQ4c5ocdZ1jPdXnckfKrOmz3V3KJ7fD4LQ4Y5pny6zpM9idypHzqs8Rcyx5dC7lE9vh8FoctkzNmziS3CCQXEm8j7agTtNG4PpXUNFgvUW0REbQkREUgiIgIiICIiAiIgIiICIiAiIgIiICIiAiIgIiICIiAiIgIiICiZU8U7+X1gpaiZU8U7+X1giY6oVH4Dfxtlb2tvqWmiF2Nt+NJUOaodUSGCBxDB4+Yah/ltPlH7+WkOiarFRK+peYac2jBtPN/8ANm64/Rr3Ab+np2xtDWANaBYAbixpKRkTGsjaGtGofWd08a3K7nmbiIiIEREBERAREQEREBERAREQEREBERAREQEREBERAREQEREBERAREQEREBERAREQFEyp4p38vrBS1orabZI3MuW32xrGkHRxoQo4XOmAhhNmjx0g2r6cDeNXtJRsiaGxtDWj6TundKUtK2JgawWaPxc7pW5EzNxERE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44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6" name="Rectangle 3"/>
          <p:cNvSpPr txBox="1">
            <a:spLocks/>
          </p:cNvSpPr>
          <p:nvPr/>
        </p:nvSpPr>
        <p:spPr bwMode="auto">
          <a:xfrm>
            <a:off x="251520" y="908720"/>
            <a:ext cx="8676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US" altLang="zh-TW" sz="2200" b="0" kern="0" dirty="0" smtClean="0">
                <a:latin typeface="+mn-lt"/>
                <a:ea typeface="新細明體"/>
              </a:rPr>
              <a:t>Position : Enterprise megapixel NVR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US" altLang="zh-TW" sz="2200" kern="0" dirty="0" smtClean="0">
                <a:latin typeface="+mn-lt"/>
                <a:ea typeface="新細明體"/>
              </a:rPr>
              <a:t>Target: 16 to 64-channel entry to enterprise </a:t>
            </a:r>
            <a:r>
              <a:rPr lang="en-US" altLang="zh-TW" sz="2200" kern="0" dirty="0" smtClean="0">
                <a:ea typeface="新細明體"/>
              </a:rPr>
              <a:t>projects.</a:t>
            </a:r>
            <a:endParaRPr lang="en-US" altLang="zh-TW" sz="2200" kern="0" dirty="0" smtClean="0"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r>
              <a:rPr lang="en-US" altLang="zh-TW" sz="2200" kern="0" dirty="0" smtClean="0">
                <a:latin typeface="+mn-lt"/>
                <a:ea typeface="新細明體"/>
              </a:rPr>
              <a:t>Key Values: 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sz="2200" kern="0" dirty="0" smtClean="0">
                <a:latin typeface="+mn-lt"/>
                <a:ea typeface="新細明體"/>
              </a:rPr>
              <a:t>Built-in Surveon enterprise VMS, with 8 hot-swappable HDDs.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sz="2200" kern="0" dirty="0" smtClean="0">
                <a:ea typeface="新細明體"/>
              </a:rPr>
              <a:t>Built-in RAID protection o</a:t>
            </a:r>
            <a:r>
              <a:rPr lang="en-US" altLang="zh-TW" sz="2200" kern="0" dirty="0" smtClean="0">
                <a:latin typeface="+mn-lt"/>
                <a:ea typeface="新細明體"/>
              </a:rPr>
              <a:t>ptimized for megapixel recording.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sz="2200" kern="0" dirty="0" smtClean="0">
                <a:ea typeface="新細明體"/>
              </a:rPr>
              <a:t>Built-in </a:t>
            </a:r>
            <a:r>
              <a:rPr lang="en-US" altLang="zh-TW" sz="2200" kern="0" dirty="0" smtClean="0">
                <a:latin typeface="+mn-lt"/>
                <a:ea typeface="新細明體"/>
              </a:rPr>
              <a:t>advanced video analytics functionalities.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sz="2200" kern="0" dirty="0" smtClean="0">
                <a:ea typeface="新細明體"/>
              </a:rPr>
              <a:t>Scalable with centralized management.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r>
              <a:rPr lang="en-US" altLang="zh-TW" sz="2200" kern="0" dirty="0" smtClean="0">
                <a:ea typeface="新細明體"/>
              </a:rPr>
              <a:t>Installation and integration free.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endParaRPr lang="en-US" altLang="zh-TW" sz="2200" kern="0" dirty="0" smtClean="0"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ü"/>
            </a:pPr>
            <a:endParaRPr lang="en-US" altLang="zh-TW" sz="2200" kern="0" dirty="0" smtClean="0"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</a:pPr>
            <a:endParaRPr lang="en-US" altLang="zh-TW" sz="2200" kern="0" dirty="0" smtClean="0"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  <a:buFont typeface="Wingdings" pitchFamily="2" charset="2"/>
              <a:buChar char="n"/>
            </a:pPr>
            <a:endParaRPr lang="zh-TW" altLang="zh-TW" sz="2200" kern="100" dirty="0" smtClean="0">
              <a:ea typeface="新細明體"/>
              <a:cs typeface="Times New Roman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sz="2200" kern="0" dirty="0" smtClean="0">
              <a:solidFill>
                <a:srgbClr val="000000"/>
              </a:solidFill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sz="2200" kern="0" dirty="0" smtClean="0">
              <a:solidFill>
                <a:srgbClr val="000000"/>
              </a:solidFill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sz="2200" kern="0" dirty="0" smtClean="0">
              <a:solidFill>
                <a:srgbClr val="000000"/>
              </a:solidFill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sz="2200" kern="0" dirty="0" smtClean="0">
              <a:solidFill>
                <a:srgbClr val="000000"/>
              </a:solidFill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sz="2200" b="0" kern="0" dirty="0" smtClean="0">
              <a:solidFill>
                <a:srgbClr val="000000"/>
              </a:solidFill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sz="2200" b="0" kern="0" dirty="0" smtClean="0">
              <a:solidFill>
                <a:srgbClr val="000000"/>
              </a:solidFill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sz="2200" b="0" kern="0" dirty="0" smtClean="0">
              <a:solidFill>
                <a:srgbClr val="000000"/>
              </a:solidFill>
              <a:latin typeface="+mn-lt"/>
              <a:ea typeface="新細明體"/>
            </a:endParaRP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Clr>
                <a:srgbClr val="00005C"/>
              </a:buClr>
              <a:buSzPct val="68000"/>
            </a:pPr>
            <a:endParaRPr lang="en-US" altLang="zh-TW" sz="2200" b="0" kern="0" dirty="0" smtClean="0">
              <a:solidFill>
                <a:srgbClr val="000000"/>
              </a:solidFill>
              <a:latin typeface="+mn-lt"/>
              <a:ea typeface="新細明體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496944" cy="633413"/>
          </a:xfrm>
        </p:spPr>
        <p:txBody>
          <a:bodyPr/>
          <a:lstStyle/>
          <a:p>
            <a:pPr algn="l"/>
            <a:r>
              <a:rPr lang="en-US" altLang="zh-TW" sz="3000" b="1" dirty="0" smtClean="0">
                <a:solidFill>
                  <a:srgbClr val="4F81BD"/>
                </a:solidFill>
              </a:rPr>
              <a:t>Summary – Why SMR8300 Series</a:t>
            </a:r>
          </a:p>
        </p:txBody>
      </p:sp>
      <p:sp>
        <p:nvSpPr>
          <p:cNvPr id="10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23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80112" y="600154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/>
              <a:t>SMR8300 Enterprise Megapixel NVR</a:t>
            </a:r>
            <a:endParaRPr lang="zh-TW" altLang="en-US" sz="1400" dirty="0"/>
          </a:p>
        </p:txBody>
      </p:sp>
      <p:pic>
        <p:nvPicPr>
          <p:cNvPr id="12" name="Picture 2" descr="\\nasshare\surveontech\Marketing\06_materials\FTP_04_Product Images\NVR\SMR\EMR_SMR_2000_5000_8000\SMR8000_6000H_Fro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221088"/>
            <a:ext cx="936104" cy="17105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24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5" name="文字方塊 11"/>
          <p:cNvSpPr txBox="1">
            <a:spLocks noChangeArrowheads="1"/>
          </p:cNvSpPr>
          <p:nvPr/>
        </p:nvSpPr>
        <p:spPr bwMode="auto">
          <a:xfrm>
            <a:off x="0" y="2276475"/>
            <a:ext cx="9144000" cy="2016621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TW" altLang="en-US" sz="3600">
              <a:solidFill>
                <a:srgbClr val="FFFFFF"/>
              </a:solidFill>
            </a:endParaRPr>
          </a:p>
        </p:txBody>
      </p:sp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395536" y="27089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3600" dirty="0" smtClean="0">
                <a:solidFill>
                  <a:schemeClr val="bg1"/>
                </a:solidFill>
                <a:ea typeface="新細明體" pitchFamily="18" charset="-120"/>
              </a:rPr>
              <a:t>Questions and Answers</a:t>
            </a:r>
            <a:endParaRPr lang="en-US" altLang="zh-TW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78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25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" name="文字方塊 11"/>
          <p:cNvSpPr txBox="1">
            <a:spLocks noChangeArrowheads="1"/>
          </p:cNvSpPr>
          <p:nvPr/>
        </p:nvSpPr>
        <p:spPr bwMode="auto">
          <a:xfrm>
            <a:off x="0" y="2276475"/>
            <a:ext cx="9144000" cy="2016621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TW" altLang="en-US" sz="3600">
              <a:solidFill>
                <a:srgbClr val="FFFFFF"/>
              </a:solidFill>
            </a:endParaRPr>
          </a:p>
        </p:txBody>
      </p:sp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467544" y="27809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3600" dirty="0" smtClean="0">
                <a:solidFill>
                  <a:schemeClr val="bg1"/>
                </a:solidFill>
                <a:ea typeface="新細明體" pitchFamily="18" charset="-120"/>
              </a:rPr>
              <a:t>Appendix</a:t>
            </a:r>
            <a:endParaRPr lang="en-US" altLang="zh-TW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78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44624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000" b="1" dirty="0" smtClean="0">
                <a:solidFill>
                  <a:srgbClr val="4F81BD"/>
                </a:solidFill>
              </a:rPr>
              <a:t>Camera Support Capability</a:t>
            </a:r>
            <a:endParaRPr lang="en-US" altLang="zh-TW" sz="3000" b="1" dirty="0">
              <a:solidFill>
                <a:srgbClr val="4F81BD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26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536" y="1052736"/>
            <a:ext cx="813690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</a:pPr>
            <a:r>
              <a:rPr lang="en-US" altLang="zh-TW" sz="1600" kern="0" dirty="0" smtClean="0">
                <a:ea typeface="新細明體"/>
              </a:rPr>
              <a:t>The camera models from the following  providers have been fully tested for compatibility with </a:t>
            </a:r>
          </a:p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</a:pPr>
            <a:r>
              <a:rPr lang="en-US" altLang="zh-TW" sz="1600" kern="0" dirty="0" smtClean="0">
                <a:ea typeface="新細明體"/>
              </a:rPr>
              <a:t>Surveon NVR. For models supported by SMR8300, visit </a:t>
            </a:r>
            <a:r>
              <a:rPr lang="en-US" altLang="zh-TW" sz="1600" kern="0" dirty="0" smtClean="0">
                <a:ea typeface="新細明體"/>
                <a:hlinkClick r:id="rId3"/>
              </a:rPr>
              <a:t>Surveon Support Camera List</a:t>
            </a:r>
            <a:r>
              <a:rPr lang="en-US" altLang="zh-TW" sz="1600" kern="0" dirty="0" smtClean="0">
                <a:ea typeface="新細明體"/>
              </a:rPr>
              <a:t>.</a:t>
            </a:r>
          </a:p>
        </p:txBody>
      </p:sp>
      <p:pic>
        <p:nvPicPr>
          <p:cNvPr id="323586" name="Picture 2" descr="C:\Users\bridgette.pan.IFT\Desktop\image for sales kit\5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348880"/>
            <a:ext cx="7784512" cy="34563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6552728" cy="41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-18256"/>
            <a:ext cx="8229600" cy="854968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altLang="zh-TW" sz="3000" b="1" kern="1200" dirty="0" smtClean="0">
                <a:solidFill>
                  <a:srgbClr val="4F81BD"/>
                </a:solidFill>
                <a:latin typeface="Calibri" pitchFamily="34" charset="0"/>
                <a:ea typeface="新細明體" charset="-120"/>
              </a:rPr>
              <a:t>SMR8300 Sales Package</a:t>
            </a:r>
            <a:endParaRPr lang="zh-TW" altLang="en-US" sz="3000" dirty="0">
              <a:solidFill>
                <a:srgbClr val="4F81BD"/>
              </a:solidFill>
            </a:endParaRP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0" y="-27384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9552" y="90872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Find demo video, FAQ, user manual, datasheet, leaflet, brochure, AE spec:</a:t>
            </a:r>
          </a:p>
          <a:p>
            <a:r>
              <a:rPr lang="en-US" altLang="zh-TW" sz="2000" dirty="0" smtClean="0">
                <a:hlinkClick r:id="rId4"/>
              </a:rPr>
              <a:t>http://www.surveon.com/product/SMR8300.asp</a:t>
            </a:r>
            <a:endParaRPr lang="en-US" altLang="zh-TW" sz="2000" dirty="0" smtClean="0"/>
          </a:p>
          <a:p>
            <a:endParaRPr lang="zh-TW" altLang="en-US" sz="2000" dirty="0"/>
          </a:p>
        </p:txBody>
      </p:sp>
      <p:sp>
        <p:nvSpPr>
          <p:cNvPr id="16" name="矩形 15"/>
          <p:cNvSpPr/>
          <p:nvPr/>
        </p:nvSpPr>
        <p:spPr bwMode="auto">
          <a:xfrm>
            <a:off x="6084168" y="3429000"/>
            <a:ext cx="1512168" cy="20882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187624" y="5445224"/>
            <a:ext cx="2664296" cy="5760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27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323528" y="-27384"/>
            <a:ext cx="835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000" b="1" dirty="0" smtClean="0">
                <a:solidFill>
                  <a:srgbClr val="4F81BD"/>
                </a:solidFill>
              </a:rPr>
              <a:t>Surveon Enterprise VMS</a:t>
            </a:r>
            <a:endParaRPr lang="en-US" altLang="zh-TW" sz="3000" b="1" dirty="0">
              <a:solidFill>
                <a:srgbClr val="4F81BD"/>
              </a:solidFill>
            </a:endParaRPr>
          </a:p>
        </p:txBody>
      </p:sp>
      <p:sp>
        <p:nvSpPr>
          <p:cNvPr id="27651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205538" y="5084763"/>
            <a:ext cx="2160587" cy="865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 dirty="0"/>
          </a:p>
        </p:txBody>
      </p:sp>
      <p:sp>
        <p:nvSpPr>
          <p:cNvPr id="9" name="矩形 8"/>
          <p:cNvSpPr/>
          <p:nvPr/>
        </p:nvSpPr>
        <p:spPr>
          <a:xfrm>
            <a:off x="539552" y="90872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SMR8300 pre-installs the latest Surveon enterprise VMS.</a:t>
            </a:r>
          </a:p>
          <a:p>
            <a:r>
              <a:rPr lang="en-US" altLang="zh-TW" sz="2000" dirty="0" smtClean="0"/>
              <a:t>Find all VMS related sales materials: </a:t>
            </a:r>
            <a:r>
              <a:rPr lang="en-US" altLang="zh-TW" sz="2000" dirty="0" smtClean="0">
                <a:hlinkClick r:id="rId3"/>
              </a:rPr>
              <a:t>http://www.surveon.com/vms/index.asp</a:t>
            </a:r>
            <a:r>
              <a:rPr lang="en-US" altLang="zh-TW" sz="2000" dirty="0" smtClean="0"/>
              <a:t> </a:t>
            </a:r>
            <a:endParaRPr lang="zh-TW" altLang="en-US" sz="2000" dirty="0"/>
          </a:p>
        </p:txBody>
      </p:sp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28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1" y="1741076"/>
            <a:ext cx="6336703" cy="451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9310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29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0" y="2276475"/>
            <a:ext cx="9144000" cy="2016621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TW" altLang="en-US" sz="3600">
              <a:solidFill>
                <a:srgbClr val="FFFFFF"/>
              </a:solidFill>
            </a:endParaRPr>
          </a:p>
        </p:txBody>
      </p:sp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0" y="2492896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TW" sz="3200" dirty="0" smtClean="0">
                <a:solidFill>
                  <a:schemeClr val="bg1"/>
                </a:solidFill>
                <a:ea typeface="新細明體" pitchFamily="18" charset="-120"/>
              </a:rPr>
              <a:t>More Info about Surveon Solutions</a:t>
            </a:r>
          </a:p>
          <a:p>
            <a:pPr algn="ctr"/>
            <a:r>
              <a:rPr kumimoji="0" lang="en-US" altLang="zh-TW" sz="3200" dirty="0" smtClean="0">
                <a:solidFill>
                  <a:schemeClr val="bg1"/>
                </a:solidFill>
                <a:ea typeface="新細明體" pitchFamily="18" charset="-120"/>
                <a:hlinkClick r:id="rId3"/>
              </a:rPr>
              <a:t>www.surveon.com</a:t>
            </a:r>
            <a:r>
              <a:rPr kumimoji="0" lang="en-US" altLang="zh-TW" sz="3200" dirty="0" smtClean="0">
                <a:solidFill>
                  <a:schemeClr val="bg1"/>
                </a:solidFill>
                <a:ea typeface="新細明體" pitchFamily="18" charset="-120"/>
              </a:rPr>
              <a:t> </a:t>
            </a:r>
          </a:p>
          <a:p>
            <a:pPr algn="ctr"/>
            <a:r>
              <a:rPr kumimoji="0" lang="en-US" altLang="zh-TW" sz="3200" dirty="0" smtClean="0">
                <a:solidFill>
                  <a:schemeClr val="bg1"/>
                </a:solidFill>
                <a:ea typeface="新細明體" pitchFamily="18" charset="-120"/>
              </a:rPr>
              <a:t>sales@surveon.com</a:t>
            </a:r>
          </a:p>
        </p:txBody>
      </p:sp>
    </p:spTree>
    <p:extLst>
      <p:ext uri="{BB962C8B-B14F-4D97-AF65-F5344CB8AC3E}">
        <p14:creationId xmlns:p14="http://schemas.microsoft.com/office/powerpoint/2010/main" xmlns="" val="144478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3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0" y="2276475"/>
            <a:ext cx="9144000" cy="2016621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TW" altLang="en-US" sz="3600">
              <a:solidFill>
                <a:srgbClr val="FFFFFF"/>
              </a:solidFill>
            </a:endParaRPr>
          </a:p>
        </p:txBody>
      </p:sp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446856" y="27809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3600" dirty="0" smtClean="0">
                <a:solidFill>
                  <a:schemeClr val="bg1"/>
                </a:solidFill>
                <a:ea typeface="新細明體" pitchFamily="18" charset="-120"/>
              </a:rPr>
              <a:t>SMR8300 </a:t>
            </a:r>
            <a:r>
              <a:rPr kumimoji="0" lang="en-US" altLang="zh-TW" sz="3600" dirty="0" smtClean="0">
                <a:solidFill>
                  <a:schemeClr val="bg1"/>
                </a:solidFill>
                <a:ea typeface="新細明體" pitchFamily="18" charset="-120"/>
              </a:rPr>
              <a:t>Key Values</a:t>
            </a:r>
            <a:endParaRPr lang="en-US" altLang="zh-TW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78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 txBox="1">
            <a:spLocks noChangeArrowheads="1"/>
          </p:cNvSpPr>
          <p:nvPr/>
        </p:nvSpPr>
        <p:spPr bwMode="auto">
          <a:xfrm>
            <a:off x="323528" y="-27384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000" b="1" dirty="0" smtClean="0">
                <a:solidFill>
                  <a:srgbClr val="4F81BD"/>
                </a:solidFill>
              </a:rPr>
              <a:t>SMR8300 Key Values - 1</a:t>
            </a:r>
            <a:endParaRPr lang="en-US" altLang="zh-TW" sz="3000" b="1" dirty="0">
              <a:solidFill>
                <a:srgbClr val="4F81BD"/>
              </a:solidFill>
            </a:endParaRPr>
          </a:p>
        </p:txBody>
      </p:sp>
      <p:sp>
        <p:nvSpPr>
          <p:cNvPr id="19459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70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4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7" name="TextBox 71"/>
          <p:cNvSpPr txBox="1"/>
          <p:nvPr/>
        </p:nvSpPr>
        <p:spPr bwMode="auto">
          <a:xfrm>
            <a:off x="4590937" y="4901960"/>
            <a:ext cx="1245730" cy="244648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zh-CN" sz="1600" dirty="0" smtClean="0">
                <a:solidFill>
                  <a:srgbClr val="FFFFFF"/>
                </a:solidFill>
                <a:ea typeface="黑体" pitchFamily="2" charset="-122"/>
                <a:cs typeface="Arial" pitchFamily="34" charset="0"/>
              </a:rPr>
              <a:t>I/O High</a:t>
            </a:r>
            <a:endParaRPr lang="en-US" altLang="ko-KR" sz="1600" dirty="0" smtClean="0">
              <a:solidFill>
                <a:srgbClr val="FFFFFF"/>
              </a:solidFill>
              <a:ea typeface="黑体" pitchFamily="2" charset="-122"/>
              <a:cs typeface="Arial" pitchFamily="34" charset="0"/>
            </a:endParaRPr>
          </a:p>
        </p:txBody>
      </p:sp>
      <p:grpSp>
        <p:nvGrpSpPr>
          <p:cNvPr id="88" name="群組 191"/>
          <p:cNvGrpSpPr/>
          <p:nvPr/>
        </p:nvGrpSpPr>
        <p:grpSpPr>
          <a:xfrm>
            <a:off x="3228702" y="1268760"/>
            <a:ext cx="2705100" cy="4962525"/>
            <a:chOff x="3235325" y="1268413"/>
            <a:chExt cx="2705100" cy="4962525"/>
          </a:xfrm>
        </p:grpSpPr>
        <p:grpSp>
          <p:nvGrpSpPr>
            <p:cNvPr id="89" name="그룹 82"/>
            <p:cNvGrpSpPr>
              <a:grpSpLocks/>
            </p:cNvGrpSpPr>
            <p:nvPr/>
          </p:nvGrpSpPr>
          <p:grpSpPr bwMode="auto">
            <a:xfrm>
              <a:off x="3235325" y="1268413"/>
              <a:ext cx="2705100" cy="4962525"/>
              <a:chOff x="286022" y="1607548"/>
              <a:chExt cx="2666728" cy="4961807"/>
            </a:xfrm>
          </p:grpSpPr>
          <p:sp>
            <p:nvSpPr>
              <p:cNvPr id="116" name="모서리가 둥근 직사각형 83"/>
              <p:cNvSpPr/>
              <p:nvPr/>
            </p:nvSpPr>
            <p:spPr>
              <a:xfrm>
                <a:off x="286022" y="1895538"/>
                <a:ext cx="2666728" cy="4553879"/>
              </a:xfrm>
              <a:prstGeom prst="roundRect">
                <a:avLst>
                  <a:gd name="adj" fmla="val 1047"/>
                </a:avLst>
              </a:prstGeom>
              <a:solidFill>
                <a:schemeClr val="tx1">
                  <a:lumMod val="50000"/>
                  <a:lumOff val="50000"/>
                  <a:alpha val="9000"/>
                </a:schemeClr>
              </a:solidFill>
              <a:ln w="0">
                <a:solidFill>
                  <a:schemeClr val="tx1">
                    <a:lumMod val="85000"/>
                    <a:lumOff val="15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17" name="Picture 4" descr="D:\alvin\pello\png4\190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17148" y="6434949"/>
                <a:ext cx="2604475" cy="134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8" name="그룹 85"/>
              <p:cNvGrpSpPr>
                <a:grpSpLocks/>
              </p:cNvGrpSpPr>
              <p:nvPr/>
            </p:nvGrpSpPr>
            <p:grpSpPr bwMode="auto">
              <a:xfrm>
                <a:off x="390562" y="1607548"/>
                <a:ext cx="2457646" cy="1133206"/>
                <a:chOff x="390562" y="1550398"/>
                <a:chExt cx="2457646" cy="1133206"/>
              </a:xfrm>
            </p:grpSpPr>
            <p:grpSp>
              <p:nvGrpSpPr>
                <p:cNvPr id="119" name="그룹 87"/>
                <p:cNvGrpSpPr>
                  <a:grpSpLocks/>
                </p:cNvGrpSpPr>
                <p:nvPr/>
              </p:nvGrpSpPr>
              <p:grpSpPr bwMode="auto">
                <a:xfrm>
                  <a:off x="390562" y="1550398"/>
                  <a:ext cx="2457646" cy="1133206"/>
                  <a:chOff x="390562" y="1550398"/>
                  <a:chExt cx="2457646" cy="1133206"/>
                </a:xfrm>
              </p:grpSpPr>
              <p:pic>
                <p:nvPicPr>
                  <p:cNvPr id="121" name="Picture 7" descr="D:\alvin\pello\png4\90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lum bright="-8000" contrast="-4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62" y="1550398"/>
                    <a:ext cx="2457646" cy="8855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2" name="Picture 7" descr="D:\alvin\pello\png4\90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lum bright="-8000" contrast="-4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62" y="1798048"/>
                    <a:ext cx="2457646" cy="8855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20" name="직사각형 88"/>
                <p:cNvSpPr/>
                <p:nvPr/>
              </p:nvSpPr>
              <p:spPr>
                <a:xfrm flipH="1">
                  <a:off x="462921" y="1634019"/>
                  <a:ext cx="2293879" cy="492443"/>
                </a:xfrm>
                <a:prstGeom prst="rect">
                  <a:avLst/>
                </a:prstGeom>
              </p:spPr>
              <p:txBody>
                <a:bodyPr lIns="0" tIns="0" rIns="0" bIns="0">
                  <a:spAutoFit/>
                  <a:scene3d>
                    <a:camera prst="orthographicFront">
                      <a:rot lat="0" lon="0" rev="0"/>
                    </a:camera>
                    <a:lightRig rig="glow" dir="t">
                      <a:rot lat="0" lon="0" rev="3600000"/>
                    </a:lightRig>
                  </a:scene3d>
                  <a:sp3d prstMaterial="softEdge">
                    <a:bevelT w="1270" h="1270"/>
                    <a:contourClr>
                      <a:schemeClr val="accent4">
                        <a:alpha val="95000"/>
                      </a:schemeClr>
                    </a:contourClr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600" b="1" spc="-70" dirty="0" smtClean="0">
                      <a:ln>
                        <a:prstDash val="solid"/>
                      </a:ln>
                      <a:solidFill>
                        <a:prstClr val="white"/>
                      </a:solidFill>
                      <a:ea typeface="삼성긴고딕 Medium" pitchFamily="50" charset="-127"/>
                    </a:rPr>
                    <a:t>Megapixel Recording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600" b="1" spc="-70" dirty="0" smtClean="0">
                      <a:ln>
                        <a:prstDash val="solid"/>
                      </a:ln>
                      <a:solidFill>
                        <a:prstClr val="white"/>
                      </a:solidFill>
                      <a:ea typeface="삼성긴고딕 Medium" pitchFamily="50" charset="-127"/>
                    </a:rPr>
                    <a:t>Optimization</a:t>
                  </a:r>
                </a:p>
              </p:txBody>
            </p:sp>
          </p:grpSp>
        </p:grpSp>
        <p:grpSp>
          <p:nvGrpSpPr>
            <p:cNvPr id="94" name="群組 189"/>
            <p:cNvGrpSpPr/>
            <p:nvPr/>
          </p:nvGrpSpPr>
          <p:grpSpPr>
            <a:xfrm>
              <a:off x="3253382" y="2996605"/>
              <a:ext cx="2659237" cy="2054200"/>
              <a:chOff x="3253382" y="2996605"/>
              <a:chExt cx="2659237" cy="2054200"/>
            </a:xfrm>
          </p:grpSpPr>
          <p:sp>
            <p:nvSpPr>
              <p:cNvPr id="95" name="TextBox 138"/>
              <p:cNvSpPr txBox="1"/>
              <p:nvPr/>
            </p:nvSpPr>
            <p:spPr>
              <a:xfrm>
                <a:off x="3253382" y="2996605"/>
                <a:ext cx="893193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ts val="600"/>
                  </a:spcBef>
                  <a:defRPr/>
                </a:pPr>
                <a:r>
                  <a:rPr lang="en-US" altLang="ko-KR" sz="105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黑体" pitchFamily="2" charset="-122"/>
                    <a:cs typeface="Arial" pitchFamily="34" charset="0"/>
                  </a:rPr>
                  <a:t>Performance</a:t>
                </a:r>
                <a:endParaRPr lang="ko-KR" altLang="en-US" sz="1050" dirty="0">
                  <a:solidFill>
                    <a:srgbClr val="000000">
                      <a:lumMod val="85000"/>
                      <a:lumOff val="15000"/>
                    </a:srgbClr>
                  </a:solidFill>
                  <a:ea typeface="삼성긴고딕 Bold" pitchFamily="50" charset="-127"/>
                  <a:cs typeface="Arial" pitchFamily="34" charset="0"/>
                </a:endParaRPr>
              </a:p>
            </p:txBody>
          </p:sp>
          <p:grpSp>
            <p:nvGrpSpPr>
              <p:cNvPr id="112" name="그룹 80"/>
              <p:cNvGrpSpPr>
                <a:grpSpLocks/>
              </p:cNvGrpSpPr>
              <p:nvPr/>
            </p:nvGrpSpPr>
            <p:grpSpPr bwMode="auto">
              <a:xfrm>
                <a:off x="3347864" y="3296543"/>
                <a:ext cx="2362200" cy="1418034"/>
                <a:chOff x="5580112" y="2003786"/>
                <a:chExt cx="1736275" cy="1120444"/>
              </a:xfrm>
            </p:grpSpPr>
            <p:cxnSp>
              <p:nvCxnSpPr>
                <p:cNvPr id="114" name="직선 화살표 연결선 82"/>
                <p:cNvCxnSpPr/>
                <p:nvPr/>
              </p:nvCxnSpPr>
              <p:spPr>
                <a:xfrm flipH="1" flipV="1">
                  <a:off x="5580112" y="2003786"/>
                  <a:ext cx="4868" cy="1120444"/>
                </a:xfrm>
                <a:prstGeom prst="straightConnector1">
                  <a:avLst/>
                </a:prstGeom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직선 화살표 연결선 83"/>
                <p:cNvCxnSpPr/>
                <p:nvPr/>
              </p:nvCxnSpPr>
              <p:spPr>
                <a:xfrm>
                  <a:off x="5580112" y="3124230"/>
                  <a:ext cx="1736275" cy="0"/>
                </a:xfrm>
                <a:prstGeom prst="straightConnector1">
                  <a:avLst/>
                </a:prstGeom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자유형 88"/>
              <p:cNvSpPr/>
              <p:nvPr/>
            </p:nvSpPr>
            <p:spPr>
              <a:xfrm>
                <a:off x="3349451" y="3225106"/>
                <a:ext cx="2035175" cy="1155700"/>
              </a:xfrm>
              <a:custGeom>
                <a:avLst/>
                <a:gdLst>
                  <a:gd name="connsiteX0" fmla="*/ 0 w 2035834"/>
                  <a:gd name="connsiteY0" fmla="*/ 1026543 h 1155939"/>
                  <a:gd name="connsiteX1" fmla="*/ 77638 w 2035834"/>
                  <a:gd name="connsiteY1" fmla="*/ 698739 h 1155939"/>
                  <a:gd name="connsiteX2" fmla="*/ 77638 w 2035834"/>
                  <a:gd name="connsiteY2" fmla="*/ 828135 h 1155939"/>
                  <a:gd name="connsiteX3" fmla="*/ 138023 w 2035834"/>
                  <a:gd name="connsiteY3" fmla="*/ 543464 h 1155939"/>
                  <a:gd name="connsiteX4" fmla="*/ 215660 w 2035834"/>
                  <a:gd name="connsiteY4" fmla="*/ 871267 h 1155939"/>
                  <a:gd name="connsiteX5" fmla="*/ 215660 w 2035834"/>
                  <a:gd name="connsiteY5" fmla="*/ 569343 h 1155939"/>
                  <a:gd name="connsiteX6" fmla="*/ 301925 w 2035834"/>
                  <a:gd name="connsiteY6" fmla="*/ 983411 h 1155939"/>
                  <a:gd name="connsiteX7" fmla="*/ 345057 w 2035834"/>
                  <a:gd name="connsiteY7" fmla="*/ 577969 h 1155939"/>
                  <a:gd name="connsiteX8" fmla="*/ 431321 w 2035834"/>
                  <a:gd name="connsiteY8" fmla="*/ 888520 h 1155939"/>
                  <a:gd name="connsiteX9" fmla="*/ 474453 w 2035834"/>
                  <a:gd name="connsiteY9" fmla="*/ 215660 h 1155939"/>
                  <a:gd name="connsiteX10" fmla="*/ 543464 w 2035834"/>
                  <a:gd name="connsiteY10" fmla="*/ 759124 h 1155939"/>
                  <a:gd name="connsiteX11" fmla="*/ 621102 w 2035834"/>
                  <a:gd name="connsiteY11" fmla="*/ 405441 h 1155939"/>
                  <a:gd name="connsiteX12" fmla="*/ 621102 w 2035834"/>
                  <a:gd name="connsiteY12" fmla="*/ 776377 h 1155939"/>
                  <a:gd name="connsiteX13" fmla="*/ 664234 w 2035834"/>
                  <a:gd name="connsiteY13" fmla="*/ 405441 h 1155939"/>
                  <a:gd name="connsiteX14" fmla="*/ 733245 w 2035834"/>
                  <a:gd name="connsiteY14" fmla="*/ 1026543 h 1155939"/>
                  <a:gd name="connsiteX15" fmla="*/ 767751 w 2035834"/>
                  <a:gd name="connsiteY15" fmla="*/ 724618 h 1155939"/>
                  <a:gd name="connsiteX16" fmla="*/ 793630 w 2035834"/>
                  <a:gd name="connsiteY16" fmla="*/ 1155939 h 1155939"/>
                  <a:gd name="connsiteX17" fmla="*/ 819510 w 2035834"/>
                  <a:gd name="connsiteY17" fmla="*/ 741871 h 1155939"/>
                  <a:gd name="connsiteX18" fmla="*/ 879894 w 2035834"/>
                  <a:gd name="connsiteY18" fmla="*/ 1104181 h 1155939"/>
                  <a:gd name="connsiteX19" fmla="*/ 931653 w 2035834"/>
                  <a:gd name="connsiteY19" fmla="*/ 379562 h 1155939"/>
                  <a:gd name="connsiteX20" fmla="*/ 983411 w 2035834"/>
                  <a:gd name="connsiteY20" fmla="*/ 750498 h 1155939"/>
                  <a:gd name="connsiteX21" fmla="*/ 1026544 w 2035834"/>
                  <a:gd name="connsiteY21" fmla="*/ 215660 h 1155939"/>
                  <a:gd name="connsiteX22" fmla="*/ 1052423 w 2035834"/>
                  <a:gd name="connsiteY22" fmla="*/ 569343 h 1155939"/>
                  <a:gd name="connsiteX23" fmla="*/ 1173193 w 2035834"/>
                  <a:gd name="connsiteY23" fmla="*/ 0 h 1155939"/>
                  <a:gd name="connsiteX24" fmla="*/ 1216325 w 2035834"/>
                  <a:gd name="connsiteY24" fmla="*/ 690113 h 1155939"/>
                  <a:gd name="connsiteX25" fmla="*/ 1276710 w 2035834"/>
                  <a:gd name="connsiteY25" fmla="*/ 362309 h 1155939"/>
                  <a:gd name="connsiteX26" fmla="*/ 1276710 w 2035834"/>
                  <a:gd name="connsiteY26" fmla="*/ 948905 h 1155939"/>
                  <a:gd name="connsiteX27" fmla="*/ 1362974 w 2035834"/>
                  <a:gd name="connsiteY27" fmla="*/ 543464 h 1155939"/>
                  <a:gd name="connsiteX28" fmla="*/ 1362974 w 2035834"/>
                  <a:gd name="connsiteY28" fmla="*/ 1000664 h 1155939"/>
                  <a:gd name="connsiteX29" fmla="*/ 1431985 w 2035834"/>
                  <a:gd name="connsiteY29" fmla="*/ 431320 h 1155939"/>
                  <a:gd name="connsiteX30" fmla="*/ 1492370 w 2035834"/>
                  <a:gd name="connsiteY30" fmla="*/ 914400 h 1155939"/>
                  <a:gd name="connsiteX31" fmla="*/ 1526876 w 2035834"/>
                  <a:gd name="connsiteY31" fmla="*/ 552090 h 1155939"/>
                  <a:gd name="connsiteX32" fmla="*/ 1535502 w 2035834"/>
                  <a:gd name="connsiteY32" fmla="*/ 690113 h 1155939"/>
                  <a:gd name="connsiteX33" fmla="*/ 1613140 w 2035834"/>
                  <a:gd name="connsiteY33" fmla="*/ 345056 h 1155939"/>
                  <a:gd name="connsiteX34" fmla="*/ 1682151 w 2035834"/>
                  <a:gd name="connsiteY34" fmla="*/ 750498 h 1155939"/>
                  <a:gd name="connsiteX35" fmla="*/ 1690777 w 2035834"/>
                  <a:gd name="connsiteY35" fmla="*/ 552090 h 1155939"/>
                  <a:gd name="connsiteX36" fmla="*/ 1828800 w 2035834"/>
                  <a:gd name="connsiteY36" fmla="*/ 888520 h 1155939"/>
                  <a:gd name="connsiteX37" fmla="*/ 1923691 w 2035834"/>
                  <a:gd name="connsiteY37" fmla="*/ 448573 h 1155939"/>
                  <a:gd name="connsiteX38" fmla="*/ 2035834 w 2035834"/>
                  <a:gd name="connsiteY38" fmla="*/ 905773 h 1155939"/>
                  <a:gd name="connsiteX39" fmla="*/ 2035834 w 2035834"/>
                  <a:gd name="connsiteY39" fmla="*/ 905773 h 1155939"/>
                  <a:gd name="connsiteX40" fmla="*/ 2027208 w 2035834"/>
                  <a:gd name="connsiteY40" fmla="*/ 905773 h 1155939"/>
                  <a:gd name="connsiteX0" fmla="*/ 0 w 2035834"/>
                  <a:gd name="connsiteY0" fmla="*/ 1026543 h 1155939"/>
                  <a:gd name="connsiteX1" fmla="*/ 77638 w 2035834"/>
                  <a:gd name="connsiteY1" fmla="*/ 698739 h 1155939"/>
                  <a:gd name="connsiteX2" fmla="*/ 77638 w 2035834"/>
                  <a:gd name="connsiteY2" fmla="*/ 828135 h 1155939"/>
                  <a:gd name="connsiteX3" fmla="*/ 138023 w 2035834"/>
                  <a:gd name="connsiteY3" fmla="*/ 543464 h 1155939"/>
                  <a:gd name="connsiteX4" fmla="*/ 215660 w 2035834"/>
                  <a:gd name="connsiteY4" fmla="*/ 871267 h 1155939"/>
                  <a:gd name="connsiteX5" fmla="*/ 215660 w 2035834"/>
                  <a:gd name="connsiteY5" fmla="*/ 569343 h 1155939"/>
                  <a:gd name="connsiteX6" fmla="*/ 301925 w 2035834"/>
                  <a:gd name="connsiteY6" fmla="*/ 983411 h 1155939"/>
                  <a:gd name="connsiteX7" fmla="*/ 345057 w 2035834"/>
                  <a:gd name="connsiteY7" fmla="*/ 577969 h 1155939"/>
                  <a:gd name="connsiteX8" fmla="*/ 431321 w 2035834"/>
                  <a:gd name="connsiteY8" fmla="*/ 888520 h 1155939"/>
                  <a:gd name="connsiteX9" fmla="*/ 474453 w 2035834"/>
                  <a:gd name="connsiteY9" fmla="*/ 215660 h 1155939"/>
                  <a:gd name="connsiteX10" fmla="*/ 543464 w 2035834"/>
                  <a:gd name="connsiteY10" fmla="*/ 759124 h 1155939"/>
                  <a:gd name="connsiteX11" fmla="*/ 578648 w 2035834"/>
                  <a:gd name="connsiteY11" fmla="*/ 405441 h 1155939"/>
                  <a:gd name="connsiteX12" fmla="*/ 621102 w 2035834"/>
                  <a:gd name="connsiteY12" fmla="*/ 776377 h 1155939"/>
                  <a:gd name="connsiteX13" fmla="*/ 664234 w 2035834"/>
                  <a:gd name="connsiteY13" fmla="*/ 405441 h 1155939"/>
                  <a:gd name="connsiteX14" fmla="*/ 733245 w 2035834"/>
                  <a:gd name="connsiteY14" fmla="*/ 1026543 h 1155939"/>
                  <a:gd name="connsiteX15" fmla="*/ 767751 w 2035834"/>
                  <a:gd name="connsiteY15" fmla="*/ 724618 h 1155939"/>
                  <a:gd name="connsiteX16" fmla="*/ 793630 w 2035834"/>
                  <a:gd name="connsiteY16" fmla="*/ 1155939 h 1155939"/>
                  <a:gd name="connsiteX17" fmla="*/ 819510 w 2035834"/>
                  <a:gd name="connsiteY17" fmla="*/ 741871 h 1155939"/>
                  <a:gd name="connsiteX18" fmla="*/ 879894 w 2035834"/>
                  <a:gd name="connsiteY18" fmla="*/ 1104181 h 1155939"/>
                  <a:gd name="connsiteX19" fmla="*/ 931653 w 2035834"/>
                  <a:gd name="connsiteY19" fmla="*/ 379562 h 1155939"/>
                  <a:gd name="connsiteX20" fmla="*/ 983411 w 2035834"/>
                  <a:gd name="connsiteY20" fmla="*/ 750498 h 1155939"/>
                  <a:gd name="connsiteX21" fmla="*/ 1026544 w 2035834"/>
                  <a:gd name="connsiteY21" fmla="*/ 215660 h 1155939"/>
                  <a:gd name="connsiteX22" fmla="*/ 1052423 w 2035834"/>
                  <a:gd name="connsiteY22" fmla="*/ 569343 h 1155939"/>
                  <a:gd name="connsiteX23" fmla="*/ 1173193 w 2035834"/>
                  <a:gd name="connsiteY23" fmla="*/ 0 h 1155939"/>
                  <a:gd name="connsiteX24" fmla="*/ 1216325 w 2035834"/>
                  <a:gd name="connsiteY24" fmla="*/ 690113 h 1155939"/>
                  <a:gd name="connsiteX25" fmla="*/ 1276710 w 2035834"/>
                  <a:gd name="connsiteY25" fmla="*/ 362309 h 1155939"/>
                  <a:gd name="connsiteX26" fmla="*/ 1276710 w 2035834"/>
                  <a:gd name="connsiteY26" fmla="*/ 948905 h 1155939"/>
                  <a:gd name="connsiteX27" fmla="*/ 1362974 w 2035834"/>
                  <a:gd name="connsiteY27" fmla="*/ 543464 h 1155939"/>
                  <a:gd name="connsiteX28" fmla="*/ 1362974 w 2035834"/>
                  <a:gd name="connsiteY28" fmla="*/ 1000664 h 1155939"/>
                  <a:gd name="connsiteX29" fmla="*/ 1431985 w 2035834"/>
                  <a:gd name="connsiteY29" fmla="*/ 431320 h 1155939"/>
                  <a:gd name="connsiteX30" fmla="*/ 1492370 w 2035834"/>
                  <a:gd name="connsiteY30" fmla="*/ 914400 h 1155939"/>
                  <a:gd name="connsiteX31" fmla="*/ 1526876 w 2035834"/>
                  <a:gd name="connsiteY31" fmla="*/ 552090 h 1155939"/>
                  <a:gd name="connsiteX32" fmla="*/ 1535502 w 2035834"/>
                  <a:gd name="connsiteY32" fmla="*/ 690113 h 1155939"/>
                  <a:gd name="connsiteX33" fmla="*/ 1613140 w 2035834"/>
                  <a:gd name="connsiteY33" fmla="*/ 345056 h 1155939"/>
                  <a:gd name="connsiteX34" fmla="*/ 1682151 w 2035834"/>
                  <a:gd name="connsiteY34" fmla="*/ 750498 h 1155939"/>
                  <a:gd name="connsiteX35" fmla="*/ 1690777 w 2035834"/>
                  <a:gd name="connsiteY35" fmla="*/ 552090 h 1155939"/>
                  <a:gd name="connsiteX36" fmla="*/ 1828800 w 2035834"/>
                  <a:gd name="connsiteY36" fmla="*/ 888520 h 1155939"/>
                  <a:gd name="connsiteX37" fmla="*/ 1923691 w 2035834"/>
                  <a:gd name="connsiteY37" fmla="*/ 448573 h 1155939"/>
                  <a:gd name="connsiteX38" fmla="*/ 2035834 w 2035834"/>
                  <a:gd name="connsiteY38" fmla="*/ 905773 h 1155939"/>
                  <a:gd name="connsiteX39" fmla="*/ 2035834 w 2035834"/>
                  <a:gd name="connsiteY39" fmla="*/ 905773 h 1155939"/>
                  <a:gd name="connsiteX40" fmla="*/ 2027208 w 2035834"/>
                  <a:gd name="connsiteY40" fmla="*/ 905773 h 115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035834" h="1155939">
                    <a:moveTo>
                      <a:pt x="0" y="1026543"/>
                    </a:moveTo>
                    <a:lnTo>
                      <a:pt x="77638" y="698739"/>
                    </a:lnTo>
                    <a:lnTo>
                      <a:pt x="77638" y="828135"/>
                    </a:lnTo>
                    <a:lnTo>
                      <a:pt x="138023" y="543464"/>
                    </a:lnTo>
                    <a:lnTo>
                      <a:pt x="215660" y="871267"/>
                    </a:lnTo>
                    <a:lnTo>
                      <a:pt x="215660" y="569343"/>
                    </a:lnTo>
                    <a:lnTo>
                      <a:pt x="301925" y="983411"/>
                    </a:lnTo>
                    <a:lnTo>
                      <a:pt x="345057" y="577969"/>
                    </a:lnTo>
                    <a:lnTo>
                      <a:pt x="431321" y="888520"/>
                    </a:lnTo>
                    <a:lnTo>
                      <a:pt x="474453" y="215660"/>
                    </a:lnTo>
                    <a:lnTo>
                      <a:pt x="543464" y="759124"/>
                    </a:lnTo>
                    <a:lnTo>
                      <a:pt x="578648" y="405441"/>
                    </a:lnTo>
                    <a:lnTo>
                      <a:pt x="621102" y="776377"/>
                    </a:lnTo>
                    <a:lnTo>
                      <a:pt x="664234" y="405441"/>
                    </a:lnTo>
                    <a:lnTo>
                      <a:pt x="733245" y="1026543"/>
                    </a:lnTo>
                    <a:lnTo>
                      <a:pt x="767751" y="724618"/>
                    </a:lnTo>
                    <a:lnTo>
                      <a:pt x="793630" y="1155939"/>
                    </a:lnTo>
                    <a:lnTo>
                      <a:pt x="819510" y="741871"/>
                    </a:lnTo>
                    <a:lnTo>
                      <a:pt x="879894" y="1104181"/>
                    </a:lnTo>
                    <a:lnTo>
                      <a:pt x="931653" y="379562"/>
                    </a:lnTo>
                    <a:lnTo>
                      <a:pt x="983411" y="750498"/>
                    </a:lnTo>
                    <a:lnTo>
                      <a:pt x="1026544" y="215660"/>
                    </a:lnTo>
                    <a:lnTo>
                      <a:pt x="1052423" y="569343"/>
                    </a:lnTo>
                    <a:lnTo>
                      <a:pt x="1173193" y="0"/>
                    </a:lnTo>
                    <a:lnTo>
                      <a:pt x="1216325" y="690113"/>
                    </a:lnTo>
                    <a:lnTo>
                      <a:pt x="1276710" y="362309"/>
                    </a:lnTo>
                    <a:lnTo>
                      <a:pt x="1276710" y="948905"/>
                    </a:lnTo>
                    <a:lnTo>
                      <a:pt x="1362974" y="543464"/>
                    </a:lnTo>
                    <a:lnTo>
                      <a:pt x="1362974" y="1000664"/>
                    </a:lnTo>
                    <a:lnTo>
                      <a:pt x="1431985" y="431320"/>
                    </a:lnTo>
                    <a:lnTo>
                      <a:pt x="1492370" y="914400"/>
                    </a:lnTo>
                    <a:lnTo>
                      <a:pt x="1526876" y="552090"/>
                    </a:lnTo>
                    <a:lnTo>
                      <a:pt x="1535502" y="690113"/>
                    </a:lnTo>
                    <a:lnTo>
                      <a:pt x="1613140" y="345056"/>
                    </a:lnTo>
                    <a:lnTo>
                      <a:pt x="1682151" y="750498"/>
                    </a:lnTo>
                    <a:lnTo>
                      <a:pt x="1690777" y="552090"/>
                    </a:lnTo>
                    <a:lnTo>
                      <a:pt x="1828800" y="888520"/>
                    </a:lnTo>
                    <a:lnTo>
                      <a:pt x="1923691" y="448573"/>
                    </a:lnTo>
                    <a:lnTo>
                      <a:pt x="2035834" y="905773"/>
                    </a:lnTo>
                    <a:lnTo>
                      <a:pt x="2035834" y="905773"/>
                    </a:lnTo>
                    <a:lnTo>
                      <a:pt x="2027208" y="905773"/>
                    </a:lnTo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자유형 89"/>
              <p:cNvSpPr/>
              <p:nvPr/>
            </p:nvSpPr>
            <p:spPr>
              <a:xfrm>
                <a:off x="3358976" y="4164211"/>
                <a:ext cx="2035175" cy="434975"/>
              </a:xfrm>
              <a:custGeom>
                <a:avLst/>
                <a:gdLst>
                  <a:gd name="connsiteX0" fmla="*/ 0 w 2035834"/>
                  <a:gd name="connsiteY0" fmla="*/ 1026543 h 1155939"/>
                  <a:gd name="connsiteX1" fmla="*/ 77638 w 2035834"/>
                  <a:gd name="connsiteY1" fmla="*/ 698739 h 1155939"/>
                  <a:gd name="connsiteX2" fmla="*/ 77638 w 2035834"/>
                  <a:gd name="connsiteY2" fmla="*/ 828135 h 1155939"/>
                  <a:gd name="connsiteX3" fmla="*/ 138023 w 2035834"/>
                  <a:gd name="connsiteY3" fmla="*/ 543464 h 1155939"/>
                  <a:gd name="connsiteX4" fmla="*/ 215660 w 2035834"/>
                  <a:gd name="connsiteY4" fmla="*/ 871267 h 1155939"/>
                  <a:gd name="connsiteX5" fmla="*/ 215660 w 2035834"/>
                  <a:gd name="connsiteY5" fmla="*/ 569343 h 1155939"/>
                  <a:gd name="connsiteX6" fmla="*/ 301925 w 2035834"/>
                  <a:gd name="connsiteY6" fmla="*/ 983411 h 1155939"/>
                  <a:gd name="connsiteX7" fmla="*/ 345057 w 2035834"/>
                  <a:gd name="connsiteY7" fmla="*/ 577969 h 1155939"/>
                  <a:gd name="connsiteX8" fmla="*/ 431321 w 2035834"/>
                  <a:gd name="connsiteY8" fmla="*/ 888520 h 1155939"/>
                  <a:gd name="connsiteX9" fmla="*/ 474453 w 2035834"/>
                  <a:gd name="connsiteY9" fmla="*/ 215660 h 1155939"/>
                  <a:gd name="connsiteX10" fmla="*/ 543464 w 2035834"/>
                  <a:gd name="connsiteY10" fmla="*/ 759124 h 1155939"/>
                  <a:gd name="connsiteX11" fmla="*/ 621102 w 2035834"/>
                  <a:gd name="connsiteY11" fmla="*/ 405441 h 1155939"/>
                  <a:gd name="connsiteX12" fmla="*/ 621102 w 2035834"/>
                  <a:gd name="connsiteY12" fmla="*/ 776377 h 1155939"/>
                  <a:gd name="connsiteX13" fmla="*/ 664234 w 2035834"/>
                  <a:gd name="connsiteY13" fmla="*/ 405441 h 1155939"/>
                  <a:gd name="connsiteX14" fmla="*/ 733245 w 2035834"/>
                  <a:gd name="connsiteY14" fmla="*/ 1026543 h 1155939"/>
                  <a:gd name="connsiteX15" fmla="*/ 767751 w 2035834"/>
                  <a:gd name="connsiteY15" fmla="*/ 724618 h 1155939"/>
                  <a:gd name="connsiteX16" fmla="*/ 793630 w 2035834"/>
                  <a:gd name="connsiteY16" fmla="*/ 1155939 h 1155939"/>
                  <a:gd name="connsiteX17" fmla="*/ 819510 w 2035834"/>
                  <a:gd name="connsiteY17" fmla="*/ 741871 h 1155939"/>
                  <a:gd name="connsiteX18" fmla="*/ 879894 w 2035834"/>
                  <a:gd name="connsiteY18" fmla="*/ 1104181 h 1155939"/>
                  <a:gd name="connsiteX19" fmla="*/ 931653 w 2035834"/>
                  <a:gd name="connsiteY19" fmla="*/ 379562 h 1155939"/>
                  <a:gd name="connsiteX20" fmla="*/ 983411 w 2035834"/>
                  <a:gd name="connsiteY20" fmla="*/ 750498 h 1155939"/>
                  <a:gd name="connsiteX21" fmla="*/ 1026544 w 2035834"/>
                  <a:gd name="connsiteY21" fmla="*/ 215660 h 1155939"/>
                  <a:gd name="connsiteX22" fmla="*/ 1052423 w 2035834"/>
                  <a:gd name="connsiteY22" fmla="*/ 569343 h 1155939"/>
                  <a:gd name="connsiteX23" fmla="*/ 1173193 w 2035834"/>
                  <a:gd name="connsiteY23" fmla="*/ 0 h 1155939"/>
                  <a:gd name="connsiteX24" fmla="*/ 1216325 w 2035834"/>
                  <a:gd name="connsiteY24" fmla="*/ 690113 h 1155939"/>
                  <a:gd name="connsiteX25" fmla="*/ 1276710 w 2035834"/>
                  <a:gd name="connsiteY25" fmla="*/ 362309 h 1155939"/>
                  <a:gd name="connsiteX26" fmla="*/ 1276710 w 2035834"/>
                  <a:gd name="connsiteY26" fmla="*/ 948905 h 1155939"/>
                  <a:gd name="connsiteX27" fmla="*/ 1362974 w 2035834"/>
                  <a:gd name="connsiteY27" fmla="*/ 543464 h 1155939"/>
                  <a:gd name="connsiteX28" fmla="*/ 1362974 w 2035834"/>
                  <a:gd name="connsiteY28" fmla="*/ 1000664 h 1155939"/>
                  <a:gd name="connsiteX29" fmla="*/ 1431985 w 2035834"/>
                  <a:gd name="connsiteY29" fmla="*/ 431320 h 1155939"/>
                  <a:gd name="connsiteX30" fmla="*/ 1492370 w 2035834"/>
                  <a:gd name="connsiteY30" fmla="*/ 914400 h 1155939"/>
                  <a:gd name="connsiteX31" fmla="*/ 1526876 w 2035834"/>
                  <a:gd name="connsiteY31" fmla="*/ 552090 h 1155939"/>
                  <a:gd name="connsiteX32" fmla="*/ 1535502 w 2035834"/>
                  <a:gd name="connsiteY32" fmla="*/ 690113 h 1155939"/>
                  <a:gd name="connsiteX33" fmla="*/ 1613140 w 2035834"/>
                  <a:gd name="connsiteY33" fmla="*/ 345056 h 1155939"/>
                  <a:gd name="connsiteX34" fmla="*/ 1682151 w 2035834"/>
                  <a:gd name="connsiteY34" fmla="*/ 750498 h 1155939"/>
                  <a:gd name="connsiteX35" fmla="*/ 1690777 w 2035834"/>
                  <a:gd name="connsiteY35" fmla="*/ 552090 h 1155939"/>
                  <a:gd name="connsiteX36" fmla="*/ 1828800 w 2035834"/>
                  <a:gd name="connsiteY36" fmla="*/ 888520 h 1155939"/>
                  <a:gd name="connsiteX37" fmla="*/ 1923691 w 2035834"/>
                  <a:gd name="connsiteY37" fmla="*/ 448573 h 1155939"/>
                  <a:gd name="connsiteX38" fmla="*/ 2035834 w 2035834"/>
                  <a:gd name="connsiteY38" fmla="*/ 905773 h 1155939"/>
                  <a:gd name="connsiteX39" fmla="*/ 2035834 w 2035834"/>
                  <a:gd name="connsiteY39" fmla="*/ 905773 h 1155939"/>
                  <a:gd name="connsiteX40" fmla="*/ 2027208 w 2035834"/>
                  <a:gd name="connsiteY40" fmla="*/ 905773 h 1155939"/>
                  <a:gd name="connsiteX0" fmla="*/ 0 w 2035834"/>
                  <a:gd name="connsiteY0" fmla="*/ 1026543 h 1155939"/>
                  <a:gd name="connsiteX1" fmla="*/ 77638 w 2035834"/>
                  <a:gd name="connsiteY1" fmla="*/ 698739 h 1155939"/>
                  <a:gd name="connsiteX2" fmla="*/ 77638 w 2035834"/>
                  <a:gd name="connsiteY2" fmla="*/ 828135 h 1155939"/>
                  <a:gd name="connsiteX3" fmla="*/ 138023 w 2035834"/>
                  <a:gd name="connsiteY3" fmla="*/ 543464 h 1155939"/>
                  <a:gd name="connsiteX4" fmla="*/ 215660 w 2035834"/>
                  <a:gd name="connsiteY4" fmla="*/ 871267 h 1155939"/>
                  <a:gd name="connsiteX5" fmla="*/ 215660 w 2035834"/>
                  <a:gd name="connsiteY5" fmla="*/ 569343 h 1155939"/>
                  <a:gd name="connsiteX6" fmla="*/ 301925 w 2035834"/>
                  <a:gd name="connsiteY6" fmla="*/ 983411 h 1155939"/>
                  <a:gd name="connsiteX7" fmla="*/ 345057 w 2035834"/>
                  <a:gd name="connsiteY7" fmla="*/ 577969 h 1155939"/>
                  <a:gd name="connsiteX8" fmla="*/ 431321 w 2035834"/>
                  <a:gd name="connsiteY8" fmla="*/ 888520 h 1155939"/>
                  <a:gd name="connsiteX9" fmla="*/ 474453 w 2035834"/>
                  <a:gd name="connsiteY9" fmla="*/ 215660 h 1155939"/>
                  <a:gd name="connsiteX10" fmla="*/ 543464 w 2035834"/>
                  <a:gd name="connsiteY10" fmla="*/ 759124 h 1155939"/>
                  <a:gd name="connsiteX11" fmla="*/ 581913 w 2035834"/>
                  <a:gd name="connsiteY11" fmla="*/ 405441 h 1155939"/>
                  <a:gd name="connsiteX12" fmla="*/ 621102 w 2035834"/>
                  <a:gd name="connsiteY12" fmla="*/ 776377 h 1155939"/>
                  <a:gd name="connsiteX13" fmla="*/ 664234 w 2035834"/>
                  <a:gd name="connsiteY13" fmla="*/ 405441 h 1155939"/>
                  <a:gd name="connsiteX14" fmla="*/ 733245 w 2035834"/>
                  <a:gd name="connsiteY14" fmla="*/ 1026543 h 1155939"/>
                  <a:gd name="connsiteX15" fmla="*/ 767751 w 2035834"/>
                  <a:gd name="connsiteY15" fmla="*/ 724618 h 1155939"/>
                  <a:gd name="connsiteX16" fmla="*/ 793630 w 2035834"/>
                  <a:gd name="connsiteY16" fmla="*/ 1155939 h 1155939"/>
                  <a:gd name="connsiteX17" fmla="*/ 819510 w 2035834"/>
                  <a:gd name="connsiteY17" fmla="*/ 741871 h 1155939"/>
                  <a:gd name="connsiteX18" fmla="*/ 879894 w 2035834"/>
                  <a:gd name="connsiteY18" fmla="*/ 1104181 h 1155939"/>
                  <a:gd name="connsiteX19" fmla="*/ 931653 w 2035834"/>
                  <a:gd name="connsiteY19" fmla="*/ 379562 h 1155939"/>
                  <a:gd name="connsiteX20" fmla="*/ 983411 w 2035834"/>
                  <a:gd name="connsiteY20" fmla="*/ 750498 h 1155939"/>
                  <a:gd name="connsiteX21" fmla="*/ 1026544 w 2035834"/>
                  <a:gd name="connsiteY21" fmla="*/ 215660 h 1155939"/>
                  <a:gd name="connsiteX22" fmla="*/ 1052423 w 2035834"/>
                  <a:gd name="connsiteY22" fmla="*/ 569343 h 1155939"/>
                  <a:gd name="connsiteX23" fmla="*/ 1173193 w 2035834"/>
                  <a:gd name="connsiteY23" fmla="*/ 0 h 1155939"/>
                  <a:gd name="connsiteX24" fmla="*/ 1216325 w 2035834"/>
                  <a:gd name="connsiteY24" fmla="*/ 690113 h 1155939"/>
                  <a:gd name="connsiteX25" fmla="*/ 1276710 w 2035834"/>
                  <a:gd name="connsiteY25" fmla="*/ 362309 h 1155939"/>
                  <a:gd name="connsiteX26" fmla="*/ 1276710 w 2035834"/>
                  <a:gd name="connsiteY26" fmla="*/ 948905 h 1155939"/>
                  <a:gd name="connsiteX27" fmla="*/ 1362974 w 2035834"/>
                  <a:gd name="connsiteY27" fmla="*/ 543464 h 1155939"/>
                  <a:gd name="connsiteX28" fmla="*/ 1362974 w 2035834"/>
                  <a:gd name="connsiteY28" fmla="*/ 1000664 h 1155939"/>
                  <a:gd name="connsiteX29" fmla="*/ 1431985 w 2035834"/>
                  <a:gd name="connsiteY29" fmla="*/ 431320 h 1155939"/>
                  <a:gd name="connsiteX30" fmla="*/ 1492370 w 2035834"/>
                  <a:gd name="connsiteY30" fmla="*/ 914400 h 1155939"/>
                  <a:gd name="connsiteX31" fmla="*/ 1526876 w 2035834"/>
                  <a:gd name="connsiteY31" fmla="*/ 552090 h 1155939"/>
                  <a:gd name="connsiteX32" fmla="*/ 1535502 w 2035834"/>
                  <a:gd name="connsiteY32" fmla="*/ 690113 h 1155939"/>
                  <a:gd name="connsiteX33" fmla="*/ 1613140 w 2035834"/>
                  <a:gd name="connsiteY33" fmla="*/ 345056 h 1155939"/>
                  <a:gd name="connsiteX34" fmla="*/ 1682151 w 2035834"/>
                  <a:gd name="connsiteY34" fmla="*/ 750498 h 1155939"/>
                  <a:gd name="connsiteX35" fmla="*/ 1690777 w 2035834"/>
                  <a:gd name="connsiteY35" fmla="*/ 552090 h 1155939"/>
                  <a:gd name="connsiteX36" fmla="*/ 1828800 w 2035834"/>
                  <a:gd name="connsiteY36" fmla="*/ 888520 h 1155939"/>
                  <a:gd name="connsiteX37" fmla="*/ 1923691 w 2035834"/>
                  <a:gd name="connsiteY37" fmla="*/ 448573 h 1155939"/>
                  <a:gd name="connsiteX38" fmla="*/ 2035834 w 2035834"/>
                  <a:gd name="connsiteY38" fmla="*/ 905773 h 1155939"/>
                  <a:gd name="connsiteX39" fmla="*/ 2035834 w 2035834"/>
                  <a:gd name="connsiteY39" fmla="*/ 905773 h 1155939"/>
                  <a:gd name="connsiteX40" fmla="*/ 2027208 w 2035834"/>
                  <a:gd name="connsiteY40" fmla="*/ 905773 h 1155939"/>
                  <a:gd name="connsiteX0" fmla="*/ 0 w 2035834"/>
                  <a:gd name="connsiteY0" fmla="*/ 1026543 h 1155939"/>
                  <a:gd name="connsiteX1" fmla="*/ 77638 w 2035834"/>
                  <a:gd name="connsiteY1" fmla="*/ 698739 h 1155939"/>
                  <a:gd name="connsiteX2" fmla="*/ 77638 w 2035834"/>
                  <a:gd name="connsiteY2" fmla="*/ 828135 h 1155939"/>
                  <a:gd name="connsiteX3" fmla="*/ 138023 w 2035834"/>
                  <a:gd name="connsiteY3" fmla="*/ 543464 h 1155939"/>
                  <a:gd name="connsiteX4" fmla="*/ 215660 w 2035834"/>
                  <a:gd name="connsiteY4" fmla="*/ 871267 h 1155939"/>
                  <a:gd name="connsiteX5" fmla="*/ 215660 w 2035834"/>
                  <a:gd name="connsiteY5" fmla="*/ 569343 h 1155939"/>
                  <a:gd name="connsiteX6" fmla="*/ 301925 w 2035834"/>
                  <a:gd name="connsiteY6" fmla="*/ 983411 h 1155939"/>
                  <a:gd name="connsiteX7" fmla="*/ 345057 w 2035834"/>
                  <a:gd name="connsiteY7" fmla="*/ 577969 h 1155939"/>
                  <a:gd name="connsiteX8" fmla="*/ 431321 w 2035834"/>
                  <a:gd name="connsiteY8" fmla="*/ 888520 h 1155939"/>
                  <a:gd name="connsiteX9" fmla="*/ 474453 w 2035834"/>
                  <a:gd name="connsiteY9" fmla="*/ 215660 h 1155939"/>
                  <a:gd name="connsiteX10" fmla="*/ 543464 w 2035834"/>
                  <a:gd name="connsiteY10" fmla="*/ 759124 h 1155939"/>
                  <a:gd name="connsiteX11" fmla="*/ 581913 w 2035834"/>
                  <a:gd name="connsiteY11" fmla="*/ 405441 h 1155939"/>
                  <a:gd name="connsiteX12" fmla="*/ 621102 w 2035834"/>
                  <a:gd name="connsiteY12" fmla="*/ 776377 h 1155939"/>
                  <a:gd name="connsiteX13" fmla="*/ 664234 w 2035834"/>
                  <a:gd name="connsiteY13" fmla="*/ 405441 h 1155939"/>
                  <a:gd name="connsiteX14" fmla="*/ 733245 w 2035834"/>
                  <a:gd name="connsiteY14" fmla="*/ 1026543 h 1155939"/>
                  <a:gd name="connsiteX15" fmla="*/ 767751 w 2035834"/>
                  <a:gd name="connsiteY15" fmla="*/ 724618 h 1155939"/>
                  <a:gd name="connsiteX16" fmla="*/ 793630 w 2035834"/>
                  <a:gd name="connsiteY16" fmla="*/ 1155939 h 1155939"/>
                  <a:gd name="connsiteX17" fmla="*/ 819510 w 2035834"/>
                  <a:gd name="connsiteY17" fmla="*/ 741871 h 1155939"/>
                  <a:gd name="connsiteX18" fmla="*/ 879894 w 2035834"/>
                  <a:gd name="connsiteY18" fmla="*/ 1104181 h 1155939"/>
                  <a:gd name="connsiteX19" fmla="*/ 931653 w 2035834"/>
                  <a:gd name="connsiteY19" fmla="*/ 379562 h 1155939"/>
                  <a:gd name="connsiteX20" fmla="*/ 983411 w 2035834"/>
                  <a:gd name="connsiteY20" fmla="*/ 750498 h 1155939"/>
                  <a:gd name="connsiteX21" fmla="*/ 1026544 w 2035834"/>
                  <a:gd name="connsiteY21" fmla="*/ 215660 h 1155939"/>
                  <a:gd name="connsiteX22" fmla="*/ 1052423 w 2035834"/>
                  <a:gd name="connsiteY22" fmla="*/ 569343 h 1155939"/>
                  <a:gd name="connsiteX23" fmla="*/ 1173193 w 2035834"/>
                  <a:gd name="connsiteY23" fmla="*/ 0 h 1155939"/>
                  <a:gd name="connsiteX24" fmla="*/ 1216325 w 2035834"/>
                  <a:gd name="connsiteY24" fmla="*/ 690113 h 1155939"/>
                  <a:gd name="connsiteX25" fmla="*/ 1276710 w 2035834"/>
                  <a:gd name="connsiteY25" fmla="*/ 362309 h 1155939"/>
                  <a:gd name="connsiteX26" fmla="*/ 1276710 w 2035834"/>
                  <a:gd name="connsiteY26" fmla="*/ 948905 h 1155939"/>
                  <a:gd name="connsiteX27" fmla="*/ 1362974 w 2035834"/>
                  <a:gd name="connsiteY27" fmla="*/ 543464 h 1155939"/>
                  <a:gd name="connsiteX28" fmla="*/ 1362974 w 2035834"/>
                  <a:gd name="connsiteY28" fmla="*/ 1000664 h 1155939"/>
                  <a:gd name="connsiteX29" fmla="*/ 1431985 w 2035834"/>
                  <a:gd name="connsiteY29" fmla="*/ 431320 h 1155939"/>
                  <a:gd name="connsiteX30" fmla="*/ 1492370 w 2035834"/>
                  <a:gd name="connsiteY30" fmla="*/ 914400 h 1155939"/>
                  <a:gd name="connsiteX31" fmla="*/ 1526876 w 2035834"/>
                  <a:gd name="connsiteY31" fmla="*/ 552090 h 1155939"/>
                  <a:gd name="connsiteX32" fmla="*/ 1535502 w 2035834"/>
                  <a:gd name="connsiteY32" fmla="*/ 690113 h 1155939"/>
                  <a:gd name="connsiteX33" fmla="*/ 1613140 w 2035834"/>
                  <a:gd name="connsiteY33" fmla="*/ 345056 h 1155939"/>
                  <a:gd name="connsiteX34" fmla="*/ 1682151 w 2035834"/>
                  <a:gd name="connsiteY34" fmla="*/ 750498 h 1155939"/>
                  <a:gd name="connsiteX35" fmla="*/ 1690777 w 2035834"/>
                  <a:gd name="connsiteY35" fmla="*/ 552090 h 1155939"/>
                  <a:gd name="connsiteX36" fmla="*/ 1828800 w 2035834"/>
                  <a:gd name="connsiteY36" fmla="*/ 888520 h 1155939"/>
                  <a:gd name="connsiteX37" fmla="*/ 1923691 w 2035834"/>
                  <a:gd name="connsiteY37" fmla="*/ 448573 h 1155939"/>
                  <a:gd name="connsiteX38" fmla="*/ 2035834 w 2035834"/>
                  <a:gd name="connsiteY38" fmla="*/ 905773 h 1155939"/>
                  <a:gd name="connsiteX39" fmla="*/ 2035834 w 2035834"/>
                  <a:gd name="connsiteY39" fmla="*/ 905773 h 1155939"/>
                  <a:gd name="connsiteX40" fmla="*/ 2027208 w 2035834"/>
                  <a:gd name="connsiteY40" fmla="*/ 905773 h 1155939"/>
                  <a:gd name="connsiteX0" fmla="*/ 0 w 2035834"/>
                  <a:gd name="connsiteY0" fmla="*/ 1026543 h 1155939"/>
                  <a:gd name="connsiteX1" fmla="*/ 77638 w 2035834"/>
                  <a:gd name="connsiteY1" fmla="*/ 698739 h 1155939"/>
                  <a:gd name="connsiteX2" fmla="*/ 77638 w 2035834"/>
                  <a:gd name="connsiteY2" fmla="*/ 828135 h 1155939"/>
                  <a:gd name="connsiteX3" fmla="*/ 138023 w 2035834"/>
                  <a:gd name="connsiteY3" fmla="*/ 543464 h 1155939"/>
                  <a:gd name="connsiteX4" fmla="*/ 215660 w 2035834"/>
                  <a:gd name="connsiteY4" fmla="*/ 871267 h 1155939"/>
                  <a:gd name="connsiteX5" fmla="*/ 215660 w 2035834"/>
                  <a:gd name="connsiteY5" fmla="*/ 569343 h 1155939"/>
                  <a:gd name="connsiteX6" fmla="*/ 301925 w 2035834"/>
                  <a:gd name="connsiteY6" fmla="*/ 983411 h 1155939"/>
                  <a:gd name="connsiteX7" fmla="*/ 345057 w 2035834"/>
                  <a:gd name="connsiteY7" fmla="*/ 577969 h 1155939"/>
                  <a:gd name="connsiteX8" fmla="*/ 431321 w 2035834"/>
                  <a:gd name="connsiteY8" fmla="*/ 888520 h 1155939"/>
                  <a:gd name="connsiteX9" fmla="*/ 474453 w 2035834"/>
                  <a:gd name="connsiteY9" fmla="*/ 215660 h 1155939"/>
                  <a:gd name="connsiteX10" fmla="*/ 543464 w 2035834"/>
                  <a:gd name="connsiteY10" fmla="*/ 759124 h 1155939"/>
                  <a:gd name="connsiteX11" fmla="*/ 581913 w 2035834"/>
                  <a:gd name="connsiteY11" fmla="*/ 405441 h 1155939"/>
                  <a:gd name="connsiteX12" fmla="*/ 621102 w 2035834"/>
                  <a:gd name="connsiteY12" fmla="*/ 776377 h 1155939"/>
                  <a:gd name="connsiteX13" fmla="*/ 664234 w 2035834"/>
                  <a:gd name="connsiteY13" fmla="*/ 405441 h 1155939"/>
                  <a:gd name="connsiteX14" fmla="*/ 733245 w 2035834"/>
                  <a:gd name="connsiteY14" fmla="*/ 1026543 h 1155939"/>
                  <a:gd name="connsiteX15" fmla="*/ 767751 w 2035834"/>
                  <a:gd name="connsiteY15" fmla="*/ 724618 h 1155939"/>
                  <a:gd name="connsiteX16" fmla="*/ 793630 w 2035834"/>
                  <a:gd name="connsiteY16" fmla="*/ 1155939 h 1155939"/>
                  <a:gd name="connsiteX17" fmla="*/ 819510 w 2035834"/>
                  <a:gd name="connsiteY17" fmla="*/ 741871 h 1155939"/>
                  <a:gd name="connsiteX18" fmla="*/ 879894 w 2035834"/>
                  <a:gd name="connsiteY18" fmla="*/ 1104181 h 1155939"/>
                  <a:gd name="connsiteX19" fmla="*/ 931653 w 2035834"/>
                  <a:gd name="connsiteY19" fmla="*/ 379562 h 1155939"/>
                  <a:gd name="connsiteX20" fmla="*/ 983411 w 2035834"/>
                  <a:gd name="connsiteY20" fmla="*/ 750498 h 1155939"/>
                  <a:gd name="connsiteX21" fmla="*/ 1026544 w 2035834"/>
                  <a:gd name="connsiteY21" fmla="*/ 215660 h 1155939"/>
                  <a:gd name="connsiteX22" fmla="*/ 1052423 w 2035834"/>
                  <a:gd name="connsiteY22" fmla="*/ 569343 h 1155939"/>
                  <a:gd name="connsiteX23" fmla="*/ 1127995 w 2035834"/>
                  <a:gd name="connsiteY23" fmla="*/ 0 h 1155939"/>
                  <a:gd name="connsiteX24" fmla="*/ 1216325 w 2035834"/>
                  <a:gd name="connsiteY24" fmla="*/ 690113 h 1155939"/>
                  <a:gd name="connsiteX25" fmla="*/ 1276710 w 2035834"/>
                  <a:gd name="connsiteY25" fmla="*/ 362309 h 1155939"/>
                  <a:gd name="connsiteX26" fmla="*/ 1276710 w 2035834"/>
                  <a:gd name="connsiteY26" fmla="*/ 948905 h 1155939"/>
                  <a:gd name="connsiteX27" fmla="*/ 1362974 w 2035834"/>
                  <a:gd name="connsiteY27" fmla="*/ 543464 h 1155939"/>
                  <a:gd name="connsiteX28" fmla="*/ 1362974 w 2035834"/>
                  <a:gd name="connsiteY28" fmla="*/ 1000664 h 1155939"/>
                  <a:gd name="connsiteX29" fmla="*/ 1431985 w 2035834"/>
                  <a:gd name="connsiteY29" fmla="*/ 431320 h 1155939"/>
                  <a:gd name="connsiteX30" fmla="*/ 1492370 w 2035834"/>
                  <a:gd name="connsiteY30" fmla="*/ 914400 h 1155939"/>
                  <a:gd name="connsiteX31" fmla="*/ 1526876 w 2035834"/>
                  <a:gd name="connsiteY31" fmla="*/ 552090 h 1155939"/>
                  <a:gd name="connsiteX32" fmla="*/ 1535502 w 2035834"/>
                  <a:gd name="connsiteY32" fmla="*/ 690113 h 1155939"/>
                  <a:gd name="connsiteX33" fmla="*/ 1613140 w 2035834"/>
                  <a:gd name="connsiteY33" fmla="*/ 345056 h 1155939"/>
                  <a:gd name="connsiteX34" fmla="*/ 1682151 w 2035834"/>
                  <a:gd name="connsiteY34" fmla="*/ 750498 h 1155939"/>
                  <a:gd name="connsiteX35" fmla="*/ 1690777 w 2035834"/>
                  <a:gd name="connsiteY35" fmla="*/ 552090 h 1155939"/>
                  <a:gd name="connsiteX36" fmla="*/ 1828800 w 2035834"/>
                  <a:gd name="connsiteY36" fmla="*/ 888520 h 1155939"/>
                  <a:gd name="connsiteX37" fmla="*/ 1923691 w 2035834"/>
                  <a:gd name="connsiteY37" fmla="*/ 448573 h 1155939"/>
                  <a:gd name="connsiteX38" fmla="*/ 2035834 w 2035834"/>
                  <a:gd name="connsiteY38" fmla="*/ 905773 h 1155939"/>
                  <a:gd name="connsiteX39" fmla="*/ 2035834 w 2035834"/>
                  <a:gd name="connsiteY39" fmla="*/ 905773 h 1155939"/>
                  <a:gd name="connsiteX40" fmla="*/ 2027208 w 2035834"/>
                  <a:gd name="connsiteY40" fmla="*/ 905773 h 1155939"/>
                  <a:gd name="connsiteX0" fmla="*/ 0 w 2035834"/>
                  <a:gd name="connsiteY0" fmla="*/ 1026543 h 1155939"/>
                  <a:gd name="connsiteX1" fmla="*/ 77638 w 2035834"/>
                  <a:gd name="connsiteY1" fmla="*/ 698739 h 1155939"/>
                  <a:gd name="connsiteX2" fmla="*/ 77638 w 2035834"/>
                  <a:gd name="connsiteY2" fmla="*/ 828135 h 1155939"/>
                  <a:gd name="connsiteX3" fmla="*/ 138023 w 2035834"/>
                  <a:gd name="connsiteY3" fmla="*/ 543464 h 1155939"/>
                  <a:gd name="connsiteX4" fmla="*/ 215660 w 2035834"/>
                  <a:gd name="connsiteY4" fmla="*/ 871267 h 1155939"/>
                  <a:gd name="connsiteX5" fmla="*/ 215660 w 2035834"/>
                  <a:gd name="connsiteY5" fmla="*/ 569343 h 1155939"/>
                  <a:gd name="connsiteX6" fmla="*/ 301925 w 2035834"/>
                  <a:gd name="connsiteY6" fmla="*/ 983411 h 1155939"/>
                  <a:gd name="connsiteX7" fmla="*/ 345057 w 2035834"/>
                  <a:gd name="connsiteY7" fmla="*/ 577969 h 1155939"/>
                  <a:gd name="connsiteX8" fmla="*/ 431321 w 2035834"/>
                  <a:gd name="connsiteY8" fmla="*/ 888520 h 1155939"/>
                  <a:gd name="connsiteX9" fmla="*/ 474453 w 2035834"/>
                  <a:gd name="connsiteY9" fmla="*/ 215660 h 1155939"/>
                  <a:gd name="connsiteX10" fmla="*/ 543464 w 2035834"/>
                  <a:gd name="connsiteY10" fmla="*/ 759124 h 1155939"/>
                  <a:gd name="connsiteX11" fmla="*/ 581913 w 2035834"/>
                  <a:gd name="connsiteY11" fmla="*/ 405441 h 1155939"/>
                  <a:gd name="connsiteX12" fmla="*/ 621102 w 2035834"/>
                  <a:gd name="connsiteY12" fmla="*/ 776377 h 1155939"/>
                  <a:gd name="connsiteX13" fmla="*/ 664234 w 2035834"/>
                  <a:gd name="connsiteY13" fmla="*/ 405441 h 1155939"/>
                  <a:gd name="connsiteX14" fmla="*/ 733245 w 2035834"/>
                  <a:gd name="connsiteY14" fmla="*/ 1026543 h 1155939"/>
                  <a:gd name="connsiteX15" fmla="*/ 767751 w 2035834"/>
                  <a:gd name="connsiteY15" fmla="*/ 724618 h 1155939"/>
                  <a:gd name="connsiteX16" fmla="*/ 793630 w 2035834"/>
                  <a:gd name="connsiteY16" fmla="*/ 1155939 h 1155939"/>
                  <a:gd name="connsiteX17" fmla="*/ 819510 w 2035834"/>
                  <a:gd name="connsiteY17" fmla="*/ 741871 h 1155939"/>
                  <a:gd name="connsiteX18" fmla="*/ 879894 w 2035834"/>
                  <a:gd name="connsiteY18" fmla="*/ 1104181 h 1155939"/>
                  <a:gd name="connsiteX19" fmla="*/ 931653 w 2035834"/>
                  <a:gd name="connsiteY19" fmla="*/ 379562 h 1155939"/>
                  <a:gd name="connsiteX20" fmla="*/ 983411 w 2035834"/>
                  <a:gd name="connsiteY20" fmla="*/ 750498 h 1155939"/>
                  <a:gd name="connsiteX21" fmla="*/ 1026544 w 2035834"/>
                  <a:gd name="connsiteY21" fmla="*/ 215660 h 1155939"/>
                  <a:gd name="connsiteX22" fmla="*/ 1052423 w 2035834"/>
                  <a:gd name="connsiteY22" fmla="*/ 569343 h 1155939"/>
                  <a:gd name="connsiteX23" fmla="*/ 1127995 w 2035834"/>
                  <a:gd name="connsiteY23" fmla="*/ 0 h 1155939"/>
                  <a:gd name="connsiteX24" fmla="*/ 1216325 w 2035834"/>
                  <a:gd name="connsiteY24" fmla="*/ 690113 h 1155939"/>
                  <a:gd name="connsiteX25" fmla="*/ 1276710 w 2035834"/>
                  <a:gd name="connsiteY25" fmla="*/ 362309 h 1155939"/>
                  <a:gd name="connsiteX26" fmla="*/ 1276710 w 2035834"/>
                  <a:gd name="connsiteY26" fmla="*/ 948905 h 1155939"/>
                  <a:gd name="connsiteX27" fmla="*/ 1362974 w 2035834"/>
                  <a:gd name="connsiteY27" fmla="*/ 543464 h 1155939"/>
                  <a:gd name="connsiteX28" fmla="*/ 1362974 w 2035834"/>
                  <a:gd name="connsiteY28" fmla="*/ 1000664 h 1155939"/>
                  <a:gd name="connsiteX29" fmla="*/ 1431985 w 2035834"/>
                  <a:gd name="connsiteY29" fmla="*/ 431320 h 1155939"/>
                  <a:gd name="connsiteX30" fmla="*/ 1492370 w 2035834"/>
                  <a:gd name="connsiteY30" fmla="*/ 914400 h 1155939"/>
                  <a:gd name="connsiteX31" fmla="*/ 1526876 w 2035834"/>
                  <a:gd name="connsiteY31" fmla="*/ 552090 h 1155939"/>
                  <a:gd name="connsiteX32" fmla="*/ 1535502 w 2035834"/>
                  <a:gd name="connsiteY32" fmla="*/ 690113 h 1155939"/>
                  <a:gd name="connsiteX33" fmla="*/ 1613140 w 2035834"/>
                  <a:gd name="connsiteY33" fmla="*/ 345056 h 1155939"/>
                  <a:gd name="connsiteX34" fmla="*/ 1682151 w 2035834"/>
                  <a:gd name="connsiteY34" fmla="*/ 750498 h 1155939"/>
                  <a:gd name="connsiteX35" fmla="*/ 1690777 w 2035834"/>
                  <a:gd name="connsiteY35" fmla="*/ 552090 h 1155939"/>
                  <a:gd name="connsiteX36" fmla="*/ 1828800 w 2035834"/>
                  <a:gd name="connsiteY36" fmla="*/ 888520 h 1155939"/>
                  <a:gd name="connsiteX37" fmla="*/ 1923691 w 2035834"/>
                  <a:gd name="connsiteY37" fmla="*/ 448573 h 1155939"/>
                  <a:gd name="connsiteX38" fmla="*/ 2035834 w 2035834"/>
                  <a:gd name="connsiteY38" fmla="*/ 905773 h 1155939"/>
                  <a:gd name="connsiteX39" fmla="*/ 2035834 w 2035834"/>
                  <a:gd name="connsiteY39" fmla="*/ 905773 h 1155939"/>
                  <a:gd name="connsiteX40" fmla="*/ 2027208 w 2035834"/>
                  <a:gd name="connsiteY40" fmla="*/ 905773 h 1155939"/>
                  <a:gd name="connsiteX0" fmla="*/ 0 w 2035834"/>
                  <a:gd name="connsiteY0" fmla="*/ 1026543 h 1155939"/>
                  <a:gd name="connsiteX1" fmla="*/ 77638 w 2035834"/>
                  <a:gd name="connsiteY1" fmla="*/ 698739 h 1155939"/>
                  <a:gd name="connsiteX2" fmla="*/ 77638 w 2035834"/>
                  <a:gd name="connsiteY2" fmla="*/ 828135 h 1155939"/>
                  <a:gd name="connsiteX3" fmla="*/ 138023 w 2035834"/>
                  <a:gd name="connsiteY3" fmla="*/ 543464 h 1155939"/>
                  <a:gd name="connsiteX4" fmla="*/ 215660 w 2035834"/>
                  <a:gd name="connsiteY4" fmla="*/ 871267 h 1155939"/>
                  <a:gd name="connsiteX5" fmla="*/ 215660 w 2035834"/>
                  <a:gd name="connsiteY5" fmla="*/ 569343 h 1155939"/>
                  <a:gd name="connsiteX6" fmla="*/ 301925 w 2035834"/>
                  <a:gd name="connsiteY6" fmla="*/ 983411 h 1155939"/>
                  <a:gd name="connsiteX7" fmla="*/ 345057 w 2035834"/>
                  <a:gd name="connsiteY7" fmla="*/ 577969 h 1155939"/>
                  <a:gd name="connsiteX8" fmla="*/ 431321 w 2035834"/>
                  <a:gd name="connsiteY8" fmla="*/ 888520 h 1155939"/>
                  <a:gd name="connsiteX9" fmla="*/ 474453 w 2035834"/>
                  <a:gd name="connsiteY9" fmla="*/ 215660 h 1155939"/>
                  <a:gd name="connsiteX10" fmla="*/ 543464 w 2035834"/>
                  <a:gd name="connsiteY10" fmla="*/ 759124 h 1155939"/>
                  <a:gd name="connsiteX11" fmla="*/ 581913 w 2035834"/>
                  <a:gd name="connsiteY11" fmla="*/ 405441 h 1155939"/>
                  <a:gd name="connsiteX12" fmla="*/ 621102 w 2035834"/>
                  <a:gd name="connsiteY12" fmla="*/ 776377 h 1155939"/>
                  <a:gd name="connsiteX13" fmla="*/ 664234 w 2035834"/>
                  <a:gd name="connsiteY13" fmla="*/ 405441 h 1155939"/>
                  <a:gd name="connsiteX14" fmla="*/ 733245 w 2035834"/>
                  <a:gd name="connsiteY14" fmla="*/ 1026543 h 1155939"/>
                  <a:gd name="connsiteX15" fmla="*/ 767751 w 2035834"/>
                  <a:gd name="connsiteY15" fmla="*/ 724618 h 1155939"/>
                  <a:gd name="connsiteX16" fmla="*/ 793630 w 2035834"/>
                  <a:gd name="connsiteY16" fmla="*/ 1155939 h 1155939"/>
                  <a:gd name="connsiteX17" fmla="*/ 819510 w 2035834"/>
                  <a:gd name="connsiteY17" fmla="*/ 741871 h 1155939"/>
                  <a:gd name="connsiteX18" fmla="*/ 879894 w 2035834"/>
                  <a:gd name="connsiteY18" fmla="*/ 1104181 h 1155939"/>
                  <a:gd name="connsiteX19" fmla="*/ 931653 w 2035834"/>
                  <a:gd name="connsiteY19" fmla="*/ 379562 h 1155939"/>
                  <a:gd name="connsiteX20" fmla="*/ 983411 w 2035834"/>
                  <a:gd name="connsiteY20" fmla="*/ 750498 h 1155939"/>
                  <a:gd name="connsiteX21" fmla="*/ 1026544 w 2035834"/>
                  <a:gd name="connsiteY21" fmla="*/ 215660 h 1155939"/>
                  <a:gd name="connsiteX22" fmla="*/ 1052423 w 2035834"/>
                  <a:gd name="connsiteY22" fmla="*/ 569343 h 1155939"/>
                  <a:gd name="connsiteX23" fmla="*/ 1127995 w 2035834"/>
                  <a:gd name="connsiteY23" fmla="*/ 0 h 1155939"/>
                  <a:gd name="connsiteX24" fmla="*/ 1174603 w 2035834"/>
                  <a:gd name="connsiteY24" fmla="*/ 690115 h 1155939"/>
                  <a:gd name="connsiteX25" fmla="*/ 1276710 w 2035834"/>
                  <a:gd name="connsiteY25" fmla="*/ 362309 h 1155939"/>
                  <a:gd name="connsiteX26" fmla="*/ 1276710 w 2035834"/>
                  <a:gd name="connsiteY26" fmla="*/ 948905 h 1155939"/>
                  <a:gd name="connsiteX27" fmla="*/ 1362974 w 2035834"/>
                  <a:gd name="connsiteY27" fmla="*/ 543464 h 1155939"/>
                  <a:gd name="connsiteX28" fmla="*/ 1362974 w 2035834"/>
                  <a:gd name="connsiteY28" fmla="*/ 1000664 h 1155939"/>
                  <a:gd name="connsiteX29" fmla="*/ 1431985 w 2035834"/>
                  <a:gd name="connsiteY29" fmla="*/ 431320 h 1155939"/>
                  <a:gd name="connsiteX30" fmla="*/ 1492370 w 2035834"/>
                  <a:gd name="connsiteY30" fmla="*/ 914400 h 1155939"/>
                  <a:gd name="connsiteX31" fmla="*/ 1526876 w 2035834"/>
                  <a:gd name="connsiteY31" fmla="*/ 552090 h 1155939"/>
                  <a:gd name="connsiteX32" fmla="*/ 1535502 w 2035834"/>
                  <a:gd name="connsiteY32" fmla="*/ 690113 h 1155939"/>
                  <a:gd name="connsiteX33" fmla="*/ 1613140 w 2035834"/>
                  <a:gd name="connsiteY33" fmla="*/ 345056 h 1155939"/>
                  <a:gd name="connsiteX34" fmla="*/ 1682151 w 2035834"/>
                  <a:gd name="connsiteY34" fmla="*/ 750498 h 1155939"/>
                  <a:gd name="connsiteX35" fmla="*/ 1690777 w 2035834"/>
                  <a:gd name="connsiteY35" fmla="*/ 552090 h 1155939"/>
                  <a:gd name="connsiteX36" fmla="*/ 1828800 w 2035834"/>
                  <a:gd name="connsiteY36" fmla="*/ 888520 h 1155939"/>
                  <a:gd name="connsiteX37" fmla="*/ 1923691 w 2035834"/>
                  <a:gd name="connsiteY37" fmla="*/ 448573 h 1155939"/>
                  <a:gd name="connsiteX38" fmla="*/ 2035834 w 2035834"/>
                  <a:gd name="connsiteY38" fmla="*/ 905773 h 1155939"/>
                  <a:gd name="connsiteX39" fmla="*/ 2035834 w 2035834"/>
                  <a:gd name="connsiteY39" fmla="*/ 905773 h 1155939"/>
                  <a:gd name="connsiteX40" fmla="*/ 2027208 w 2035834"/>
                  <a:gd name="connsiteY40" fmla="*/ 905773 h 1155939"/>
                  <a:gd name="connsiteX0" fmla="*/ 0 w 2035834"/>
                  <a:gd name="connsiteY0" fmla="*/ 1026543 h 1155939"/>
                  <a:gd name="connsiteX1" fmla="*/ 77638 w 2035834"/>
                  <a:gd name="connsiteY1" fmla="*/ 698739 h 1155939"/>
                  <a:gd name="connsiteX2" fmla="*/ 77638 w 2035834"/>
                  <a:gd name="connsiteY2" fmla="*/ 828135 h 1155939"/>
                  <a:gd name="connsiteX3" fmla="*/ 138023 w 2035834"/>
                  <a:gd name="connsiteY3" fmla="*/ 543464 h 1155939"/>
                  <a:gd name="connsiteX4" fmla="*/ 215660 w 2035834"/>
                  <a:gd name="connsiteY4" fmla="*/ 871267 h 1155939"/>
                  <a:gd name="connsiteX5" fmla="*/ 215660 w 2035834"/>
                  <a:gd name="connsiteY5" fmla="*/ 569343 h 1155939"/>
                  <a:gd name="connsiteX6" fmla="*/ 301925 w 2035834"/>
                  <a:gd name="connsiteY6" fmla="*/ 983411 h 1155939"/>
                  <a:gd name="connsiteX7" fmla="*/ 345057 w 2035834"/>
                  <a:gd name="connsiteY7" fmla="*/ 577969 h 1155939"/>
                  <a:gd name="connsiteX8" fmla="*/ 431321 w 2035834"/>
                  <a:gd name="connsiteY8" fmla="*/ 888520 h 1155939"/>
                  <a:gd name="connsiteX9" fmla="*/ 474453 w 2035834"/>
                  <a:gd name="connsiteY9" fmla="*/ 215660 h 1155939"/>
                  <a:gd name="connsiteX10" fmla="*/ 543464 w 2035834"/>
                  <a:gd name="connsiteY10" fmla="*/ 759124 h 1155939"/>
                  <a:gd name="connsiteX11" fmla="*/ 581913 w 2035834"/>
                  <a:gd name="connsiteY11" fmla="*/ 405441 h 1155939"/>
                  <a:gd name="connsiteX12" fmla="*/ 621102 w 2035834"/>
                  <a:gd name="connsiteY12" fmla="*/ 776377 h 1155939"/>
                  <a:gd name="connsiteX13" fmla="*/ 664234 w 2035834"/>
                  <a:gd name="connsiteY13" fmla="*/ 405441 h 1155939"/>
                  <a:gd name="connsiteX14" fmla="*/ 733245 w 2035834"/>
                  <a:gd name="connsiteY14" fmla="*/ 1026543 h 1155939"/>
                  <a:gd name="connsiteX15" fmla="*/ 767751 w 2035834"/>
                  <a:gd name="connsiteY15" fmla="*/ 724618 h 1155939"/>
                  <a:gd name="connsiteX16" fmla="*/ 793630 w 2035834"/>
                  <a:gd name="connsiteY16" fmla="*/ 1155939 h 1155939"/>
                  <a:gd name="connsiteX17" fmla="*/ 819510 w 2035834"/>
                  <a:gd name="connsiteY17" fmla="*/ 741871 h 1155939"/>
                  <a:gd name="connsiteX18" fmla="*/ 879894 w 2035834"/>
                  <a:gd name="connsiteY18" fmla="*/ 1104181 h 1155939"/>
                  <a:gd name="connsiteX19" fmla="*/ 931653 w 2035834"/>
                  <a:gd name="connsiteY19" fmla="*/ 379562 h 1155939"/>
                  <a:gd name="connsiteX20" fmla="*/ 983411 w 2035834"/>
                  <a:gd name="connsiteY20" fmla="*/ 750498 h 1155939"/>
                  <a:gd name="connsiteX21" fmla="*/ 1026544 w 2035834"/>
                  <a:gd name="connsiteY21" fmla="*/ 215660 h 1155939"/>
                  <a:gd name="connsiteX22" fmla="*/ 1052423 w 2035834"/>
                  <a:gd name="connsiteY22" fmla="*/ 569343 h 1155939"/>
                  <a:gd name="connsiteX23" fmla="*/ 1127995 w 2035834"/>
                  <a:gd name="connsiteY23" fmla="*/ 0 h 1155939"/>
                  <a:gd name="connsiteX24" fmla="*/ 1174603 w 2035834"/>
                  <a:gd name="connsiteY24" fmla="*/ 690115 h 1155939"/>
                  <a:gd name="connsiteX25" fmla="*/ 1224558 w 2035834"/>
                  <a:gd name="connsiteY25" fmla="*/ 362309 h 1155939"/>
                  <a:gd name="connsiteX26" fmla="*/ 1276710 w 2035834"/>
                  <a:gd name="connsiteY26" fmla="*/ 948905 h 1155939"/>
                  <a:gd name="connsiteX27" fmla="*/ 1362974 w 2035834"/>
                  <a:gd name="connsiteY27" fmla="*/ 543464 h 1155939"/>
                  <a:gd name="connsiteX28" fmla="*/ 1362974 w 2035834"/>
                  <a:gd name="connsiteY28" fmla="*/ 1000664 h 1155939"/>
                  <a:gd name="connsiteX29" fmla="*/ 1431985 w 2035834"/>
                  <a:gd name="connsiteY29" fmla="*/ 431320 h 1155939"/>
                  <a:gd name="connsiteX30" fmla="*/ 1492370 w 2035834"/>
                  <a:gd name="connsiteY30" fmla="*/ 914400 h 1155939"/>
                  <a:gd name="connsiteX31" fmla="*/ 1526876 w 2035834"/>
                  <a:gd name="connsiteY31" fmla="*/ 552090 h 1155939"/>
                  <a:gd name="connsiteX32" fmla="*/ 1535502 w 2035834"/>
                  <a:gd name="connsiteY32" fmla="*/ 690113 h 1155939"/>
                  <a:gd name="connsiteX33" fmla="*/ 1613140 w 2035834"/>
                  <a:gd name="connsiteY33" fmla="*/ 345056 h 1155939"/>
                  <a:gd name="connsiteX34" fmla="*/ 1682151 w 2035834"/>
                  <a:gd name="connsiteY34" fmla="*/ 750498 h 1155939"/>
                  <a:gd name="connsiteX35" fmla="*/ 1690777 w 2035834"/>
                  <a:gd name="connsiteY35" fmla="*/ 552090 h 1155939"/>
                  <a:gd name="connsiteX36" fmla="*/ 1828800 w 2035834"/>
                  <a:gd name="connsiteY36" fmla="*/ 888520 h 1155939"/>
                  <a:gd name="connsiteX37" fmla="*/ 1923691 w 2035834"/>
                  <a:gd name="connsiteY37" fmla="*/ 448573 h 1155939"/>
                  <a:gd name="connsiteX38" fmla="*/ 2035834 w 2035834"/>
                  <a:gd name="connsiteY38" fmla="*/ 905773 h 1155939"/>
                  <a:gd name="connsiteX39" fmla="*/ 2035834 w 2035834"/>
                  <a:gd name="connsiteY39" fmla="*/ 905773 h 1155939"/>
                  <a:gd name="connsiteX40" fmla="*/ 2027208 w 2035834"/>
                  <a:gd name="connsiteY40" fmla="*/ 905773 h 1155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035834" h="1155939">
                    <a:moveTo>
                      <a:pt x="0" y="1026543"/>
                    </a:moveTo>
                    <a:lnTo>
                      <a:pt x="77638" y="698739"/>
                    </a:lnTo>
                    <a:lnTo>
                      <a:pt x="77638" y="828135"/>
                    </a:lnTo>
                    <a:lnTo>
                      <a:pt x="138023" y="543464"/>
                    </a:lnTo>
                    <a:lnTo>
                      <a:pt x="215660" y="871267"/>
                    </a:lnTo>
                    <a:lnTo>
                      <a:pt x="215660" y="569343"/>
                    </a:lnTo>
                    <a:lnTo>
                      <a:pt x="301925" y="983411"/>
                    </a:lnTo>
                    <a:lnTo>
                      <a:pt x="345057" y="577969"/>
                    </a:lnTo>
                    <a:lnTo>
                      <a:pt x="431321" y="888520"/>
                    </a:lnTo>
                    <a:lnTo>
                      <a:pt x="474453" y="215660"/>
                    </a:lnTo>
                    <a:lnTo>
                      <a:pt x="543464" y="759124"/>
                    </a:lnTo>
                    <a:lnTo>
                      <a:pt x="581913" y="405441"/>
                    </a:lnTo>
                    <a:lnTo>
                      <a:pt x="621102" y="776377"/>
                    </a:lnTo>
                    <a:lnTo>
                      <a:pt x="664234" y="405441"/>
                    </a:lnTo>
                    <a:lnTo>
                      <a:pt x="733245" y="1026543"/>
                    </a:lnTo>
                    <a:lnTo>
                      <a:pt x="767751" y="724618"/>
                    </a:lnTo>
                    <a:lnTo>
                      <a:pt x="793630" y="1155939"/>
                    </a:lnTo>
                    <a:lnTo>
                      <a:pt x="819510" y="741871"/>
                    </a:lnTo>
                    <a:lnTo>
                      <a:pt x="879894" y="1104181"/>
                    </a:lnTo>
                    <a:lnTo>
                      <a:pt x="931653" y="379562"/>
                    </a:lnTo>
                    <a:lnTo>
                      <a:pt x="983411" y="750498"/>
                    </a:lnTo>
                    <a:lnTo>
                      <a:pt x="1026544" y="215660"/>
                    </a:lnTo>
                    <a:lnTo>
                      <a:pt x="1052423" y="569343"/>
                    </a:lnTo>
                    <a:lnTo>
                      <a:pt x="1127995" y="0"/>
                    </a:lnTo>
                    <a:lnTo>
                      <a:pt x="1174603" y="690115"/>
                    </a:lnTo>
                    <a:lnTo>
                      <a:pt x="1224558" y="362309"/>
                    </a:lnTo>
                    <a:lnTo>
                      <a:pt x="1276710" y="948905"/>
                    </a:lnTo>
                    <a:lnTo>
                      <a:pt x="1362974" y="543464"/>
                    </a:lnTo>
                    <a:lnTo>
                      <a:pt x="1362974" y="1000664"/>
                    </a:lnTo>
                    <a:lnTo>
                      <a:pt x="1431985" y="431320"/>
                    </a:lnTo>
                    <a:lnTo>
                      <a:pt x="1492370" y="914400"/>
                    </a:lnTo>
                    <a:lnTo>
                      <a:pt x="1526876" y="552090"/>
                    </a:lnTo>
                    <a:lnTo>
                      <a:pt x="1535502" y="690113"/>
                    </a:lnTo>
                    <a:lnTo>
                      <a:pt x="1613140" y="345056"/>
                    </a:lnTo>
                    <a:lnTo>
                      <a:pt x="1682151" y="750498"/>
                    </a:lnTo>
                    <a:lnTo>
                      <a:pt x="1690777" y="552090"/>
                    </a:lnTo>
                    <a:lnTo>
                      <a:pt x="1828800" y="888520"/>
                    </a:lnTo>
                    <a:lnTo>
                      <a:pt x="1923691" y="448573"/>
                    </a:lnTo>
                    <a:lnTo>
                      <a:pt x="2035834" y="905773"/>
                    </a:lnTo>
                    <a:lnTo>
                      <a:pt x="2035834" y="905773"/>
                    </a:lnTo>
                    <a:lnTo>
                      <a:pt x="2027208" y="905773"/>
                    </a:lnTo>
                  </a:path>
                </a:pathLst>
              </a:custGeom>
              <a:ln w="12700">
                <a:solidFill>
                  <a:schemeClr val="tx2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TextBox 138"/>
              <p:cNvSpPr txBox="1"/>
              <p:nvPr/>
            </p:nvSpPr>
            <p:spPr>
              <a:xfrm>
                <a:off x="5442719" y="4796805"/>
                <a:ext cx="469900" cy="254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600"/>
                  </a:spcBef>
                  <a:defRPr/>
                </a:pPr>
                <a:r>
                  <a:rPr lang="en-US" altLang="ko-KR" sz="105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ea typeface="黑体" pitchFamily="2" charset="-122"/>
                    <a:cs typeface="Arial" pitchFamily="34" charset="0"/>
                  </a:rPr>
                  <a:t>Time</a:t>
                </a:r>
                <a:endParaRPr lang="ko-KR" altLang="en-US" sz="1050" dirty="0">
                  <a:solidFill>
                    <a:srgbClr val="000000">
                      <a:lumMod val="85000"/>
                      <a:lumOff val="15000"/>
                    </a:srgbClr>
                  </a:solidFill>
                  <a:ea typeface="삼성긴고딕 Bold" pitchFamily="50" charset="-127"/>
                  <a:cs typeface="Arial" pitchFamily="34" charset="0"/>
                </a:endParaRPr>
              </a:p>
            </p:txBody>
          </p:sp>
          <p:grpSp>
            <p:nvGrpSpPr>
              <p:cNvPr id="102" name="그룹 78"/>
              <p:cNvGrpSpPr>
                <a:grpSpLocks/>
              </p:cNvGrpSpPr>
              <p:nvPr/>
            </p:nvGrpSpPr>
            <p:grpSpPr bwMode="auto">
              <a:xfrm>
                <a:off x="4506615" y="4138515"/>
                <a:ext cx="1296976" cy="295275"/>
                <a:chOff x="1130466" y="3573060"/>
                <a:chExt cx="1423154" cy="240580"/>
              </a:xfrm>
            </p:grpSpPr>
            <p:sp>
              <p:nvSpPr>
                <p:cNvPr id="106" name="한쪽 모서리가 잘린 사각형 117"/>
                <p:cNvSpPr/>
                <p:nvPr/>
              </p:nvSpPr>
              <p:spPr>
                <a:xfrm>
                  <a:off x="1202213" y="3573060"/>
                  <a:ext cx="1330843" cy="240580"/>
                </a:xfrm>
                <a:prstGeom prst="snip1Rect">
                  <a:avLst>
                    <a:gd name="adj" fmla="val 31618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7" name="TextBox 71"/>
                <p:cNvSpPr txBox="1"/>
                <p:nvPr/>
              </p:nvSpPr>
              <p:spPr>
                <a:xfrm>
                  <a:off x="1130466" y="3611000"/>
                  <a:ext cx="1423154" cy="157982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altLang="zh-CN" sz="1400" b="1" dirty="0" smtClean="0">
                      <a:solidFill>
                        <a:srgbClr val="FFFFFF"/>
                      </a:solidFill>
                      <a:ea typeface="黑体" pitchFamily="2" charset="-122"/>
                      <a:cs typeface="Arial" pitchFamily="34" charset="0"/>
                    </a:rPr>
                    <a:t>PC+SW NVR</a:t>
                  </a:r>
                  <a:endParaRPr lang="en-US" altLang="ko-KR" sz="1400" b="1" dirty="0" smtClean="0">
                    <a:solidFill>
                      <a:srgbClr val="FFFFFF"/>
                    </a:solidFill>
                    <a:ea typeface="黑体" pitchFamily="2" charset="-122"/>
                    <a:cs typeface="Arial" pitchFamily="34" charset="0"/>
                  </a:endParaRPr>
                </a:p>
              </p:txBody>
            </p:sp>
          </p:grpSp>
          <p:grpSp>
            <p:nvGrpSpPr>
              <p:cNvPr id="103" name="그룹 78"/>
              <p:cNvGrpSpPr>
                <a:grpSpLocks/>
              </p:cNvGrpSpPr>
              <p:nvPr/>
            </p:nvGrpSpPr>
            <p:grpSpPr bwMode="auto">
              <a:xfrm>
                <a:off x="4578623" y="3418433"/>
                <a:ext cx="1212850" cy="292100"/>
                <a:chOff x="1387847" y="3394167"/>
                <a:chExt cx="1230904" cy="240582"/>
              </a:xfrm>
            </p:grpSpPr>
            <p:sp>
              <p:nvSpPr>
                <p:cNvPr id="104" name="한쪽 모서리가 잘린 사각형 127"/>
                <p:cNvSpPr/>
                <p:nvPr/>
              </p:nvSpPr>
              <p:spPr>
                <a:xfrm>
                  <a:off x="1387847" y="3394167"/>
                  <a:ext cx="1230904" cy="240582"/>
                </a:xfrm>
                <a:prstGeom prst="snip1Rect">
                  <a:avLst>
                    <a:gd name="adj" fmla="val 31618"/>
                  </a:avLst>
                </a:prstGeom>
                <a:solidFill>
                  <a:srgbClr val="116AA7"/>
                </a:solidFill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latinLnBrk="1">
                    <a:defRPr/>
                  </a:pPr>
                  <a:endParaRPr lang="ko-KR" altLang="en-US" sz="1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5" name="TextBox 71"/>
                <p:cNvSpPr txBox="1"/>
                <p:nvPr/>
              </p:nvSpPr>
              <p:spPr>
                <a:xfrm>
                  <a:off x="1441162" y="3435438"/>
                  <a:ext cx="1093055" cy="1597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spAutoFit/>
                  <a:scene3d>
                    <a:camera prst="orthographicFront"/>
                    <a:lightRig rig="threePt" dir="t"/>
                  </a:scene3d>
                  <a:sp3d>
                    <a:bevelT w="1270" h="1270"/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defRPr/>
                  </a:pPr>
                  <a:r>
                    <a:rPr lang="en-US" altLang="ko-KR" sz="1400" b="1" dirty="0" smtClean="0">
                      <a:solidFill>
                        <a:srgbClr val="FFFFFF"/>
                      </a:solidFill>
                      <a:ea typeface="黑体" pitchFamily="2" charset="-122"/>
                      <a:cs typeface="Arial" pitchFamily="34" charset="0"/>
                    </a:rPr>
                    <a:t>SMR83000</a:t>
                  </a:r>
                  <a:endParaRPr lang="en-US" altLang="ko-KR" sz="1400" b="1" dirty="0" smtClean="0">
                    <a:solidFill>
                      <a:srgbClr val="FFFFFF"/>
                    </a:solidFill>
                    <a:ea typeface="黑体" pitchFamily="2" charset="-122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23" name="文字方塊 122"/>
          <p:cNvSpPr txBox="1"/>
          <p:nvPr/>
        </p:nvSpPr>
        <p:spPr>
          <a:xfrm>
            <a:off x="3419872" y="204226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Built-in RAID 1, 5, 6 for the maximum performance and large data protection.</a:t>
            </a:r>
            <a:endParaRPr lang="zh-TW" altLang="en-US" sz="1400" dirty="0"/>
          </a:p>
        </p:txBody>
      </p:sp>
      <p:sp>
        <p:nvSpPr>
          <p:cNvPr id="127" name="文字方塊 126"/>
          <p:cNvSpPr txBox="1"/>
          <p:nvPr/>
        </p:nvSpPr>
        <p:spPr>
          <a:xfrm>
            <a:off x="3275856" y="508692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Average 50% higher I/O performance </a:t>
            </a:r>
          </a:p>
          <a:p>
            <a:pPr algn="ctr"/>
            <a:r>
              <a:rPr lang="en-US" altLang="zh-TW" sz="1200" dirty="0" smtClean="0"/>
              <a:t>compared to the PC+software NVR solutions for megapixel recording.</a:t>
            </a:r>
            <a:endParaRPr lang="zh-TW" altLang="en-US" sz="1200" dirty="0"/>
          </a:p>
        </p:txBody>
      </p:sp>
      <p:grpSp>
        <p:nvGrpSpPr>
          <p:cNvPr id="67" name="群組 132"/>
          <p:cNvGrpSpPr/>
          <p:nvPr/>
        </p:nvGrpSpPr>
        <p:grpSpPr>
          <a:xfrm>
            <a:off x="6156176" y="1268760"/>
            <a:ext cx="2777157" cy="4962525"/>
            <a:chOff x="3235325" y="1268413"/>
            <a:chExt cx="2777157" cy="4962525"/>
          </a:xfrm>
        </p:grpSpPr>
        <p:grpSp>
          <p:nvGrpSpPr>
            <p:cNvPr id="68" name="그룹 82"/>
            <p:cNvGrpSpPr>
              <a:grpSpLocks/>
            </p:cNvGrpSpPr>
            <p:nvPr/>
          </p:nvGrpSpPr>
          <p:grpSpPr bwMode="auto">
            <a:xfrm>
              <a:off x="3235325" y="1268413"/>
              <a:ext cx="2705100" cy="4962525"/>
              <a:chOff x="286022" y="1607548"/>
              <a:chExt cx="2666728" cy="4961807"/>
            </a:xfrm>
          </p:grpSpPr>
          <p:sp>
            <p:nvSpPr>
              <p:cNvPr id="82" name="모서리가 둥근 직사각형 83"/>
              <p:cNvSpPr/>
              <p:nvPr/>
            </p:nvSpPr>
            <p:spPr>
              <a:xfrm>
                <a:off x="286022" y="1885320"/>
                <a:ext cx="2666728" cy="4553879"/>
              </a:xfrm>
              <a:prstGeom prst="roundRect">
                <a:avLst>
                  <a:gd name="adj" fmla="val 1047"/>
                </a:avLst>
              </a:prstGeom>
              <a:solidFill>
                <a:schemeClr val="tx1">
                  <a:lumMod val="50000"/>
                  <a:lumOff val="50000"/>
                  <a:alpha val="9000"/>
                </a:schemeClr>
              </a:solidFill>
              <a:ln w="0">
                <a:solidFill>
                  <a:schemeClr val="tx1">
                    <a:lumMod val="85000"/>
                    <a:lumOff val="15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84" name="Picture 4" descr="D:\alvin\pello\png4\190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17148" y="6434949"/>
                <a:ext cx="2604475" cy="134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5" name="그룹 85"/>
              <p:cNvGrpSpPr>
                <a:grpSpLocks/>
              </p:cNvGrpSpPr>
              <p:nvPr/>
            </p:nvGrpSpPr>
            <p:grpSpPr bwMode="auto">
              <a:xfrm>
                <a:off x="390562" y="1607548"/>
                <a:ext cx="2457646" cy="1133206"/>
                <a:chOff x="390562" y="1550398"/>
                <a:chExt cx="2457646" cy="1133206"/>
              </a:xfrm>
            </p:grpSpPr>
            <p:grpSp>
              <p:nvGrpSpPr>
                <p:cNvPr id="96" name="그룹 87"/>
                <p:cNvGrpSpPr>
                  <a:grpSpLocks/>
                </p:cNvGrpSpPr>
                <p:nvPr/>
              </p:nvGrpSpPr>
              <p:grpSpPr bwMode="auto">
                <a:xfrm>
                  <a:off x="390562" y="1550398"/>
                  <a:ext cx="2457646" cy="1133206"/>
                  <a:chOff x="390562" y="1550398"/>
                  <a:chExt cx="2457646" cy="1133206"/>
                </a:xfrm>
              </p:grpSpPr>
              <p:pic>
                <p:nvPicPr>
                  <p:cNvPr id="98" name="Picture 7" descr="D:\alvin\pello\png4\90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lum bright="-8000" contrast="-4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62" y="1550398"/>
                    <a:ext cx="2457646" cy="8855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8" name="Picture 7" descr="D:\alvin\pello\png4\90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lum bright="-8000" contrast="-4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62" y="1798048"/>
                    <a:ext cx="2457646" cy="8855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97" name="직사각형 88"/>
                <p:cNvSpPr/>
                <p:nvPr/>
              </p:nvSpPr>
              <p:spPr>
                <a:xfrm flipH="1">
                  <a:off x="462921" y="1634019"/>
                  <a:ext cx="2293879" cy="492372"/>
                </a:xfrm>
                <a:prstGeom prst="rect">
                  <a:avLst/>
                </a:prstGeom>
              </p:spPr>
              <p:txBody>
                <a:bodyPr lIns="0" tIns="0" rIns="0" bIns="0">
                  <a:spAutoFit/>
                  <a:scene3d>
                    <a:camera prst="orthographicFront">
                      <a:rot lat="0" lon="0" rev="0"/>
                    </a:camera>
                    <a:lightRig rig="glow" dir="t">
                      <a:rot lat="0" lon="0" rev="3600000"/>
                    </a:lightRig>
                  </a:scene3d>
                  <a:sp3d prstMaterial="softEdge">
                    <a:bevelT w="1270" h="1270"/>
                    <a:contourClr>
                      <a:schemeClr val="accent4">
                        <a:alpha val="95000"/>
                      </a:schemeClr>
                    </a:contourClr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600" b="1" spc="-70" dirty="0" smtClean="0">
                      <a:ln>
                        <a:prstDash val="solid"/>
                      </a:ln>
                      <a:solidFill>
                        <a:prstClr val="white"/>
                      </a:solidFill>
                      <a:ea typeface="삼성긴고딕 Medium" pitchFamily="50" charset="-127"/>
                    </a:rPr>
                    <a:t>Easy  Installation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600" b="1" spc="-70" dirty="0" smtClean="0">
                      <a:ln>
                        <a:prstDash val="solid"/>
                      </a:ln>
                      <a:solidFill>
                        <a:prstClr val="white"/>
                      </a:solidFill>
                      <a:ea typeface="삼성긴고딕 Medium" pitchFamily="50" charset="-127"/>
                    </a:rPr>
                    <a:t>&amp;  Operations</a:t>
                  </a:r>
                </a:p>
              </p:txBody>
            </p:sp>
          </p:grpSp>
        </p:grpSp>
        <p:pic>
          <p:nvPicPr>
            <p:cNvPr id="69" name="Picture 16" descr="VMS_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48038" y="3068613"/>
              <a:ext cx="1135062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矩形 70"/>
            <p:cNvSpPr/>
            <p:nvPr/>
          </p:nvSpPr>
          <p:spPr>
            <a:xfrm>
              <a:off x="4500314" y="3068613"/>
              <a:ext cx="15121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altLang="zh-CN" sz="1200" dirty="0" smtClean="0">
                  <a:ln>
                    <a:prstDash val="solid"/>
                  </a:ln>
                  <a:solidFill>
                    <a:prstClr val="black"/>
                  </a:solidFill>
                  <a:latin typeface="+mn-lt"/>
                  <a:ea typeface="삼성긴고딕 Light" pitchFamily="50" charset="-127"/>
                </a:rPr>
                <a:t>Unified client for local, </a:t>
              </a:r>
              <a:r>
                <a:rPr kumimoji="0" lang="en-US" altLang="zh-TW" sz="1200" dirty="0" smtClean="0">
                  <a:ln>
                    <a:prstDash val="solid"/>
                  </a:ln>
                  <a:solidFill>
                    <a:prstClr val="black"/>
                  </a:solidFill>
                  <a:latin typeface="+mn-lt"/>
                  <a:ea typeface="삼성긴고딕 Light" pitchFamily="50" charset="-127"/>
                </a:rPr>
                <a:t>remote, web, mobile views</a:t>
              </a:r>
              <a:endParaRPr lang="zh-TW" altLang="en-US" sz="1200" dirty="0">
                <a:latin typeface="+mn-lt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4463231" y="4148733"/>
              <a:ext cx="15492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altLang="zh-CN" sz="1200" dirty="0" smtClean="0">
                  <a:ln>
                    <a:prstDash val="solid"/>
                  </a:ln>
                  <a:solidFill>
                    <a:prstClr val="black"/>
                  </a:solidFill>
                  <a:latin typeface="+mn-lt"/>
                  <a:ea typeface="삼성긴고딕 Light" pitchFamily="50" charset="-127"/>
                </a:rPr>
                <a:t>Mobile access via iPhone, iPad, Android </a:t>
              </a:r>
              <a:endParaRPr kumimoji="0" lang="en-US" altLang="zh-CN" sz="1200" dirty="0">
                <a:ln>
                  <a:prstDash val="solid"/>
                </a:ln>
                <a:solidFill>
                  <a:prstClr val="black"/>
                </a:solidFill>
                <a:latin typeface="+mn-lt"/>
                <a:ea typeface="삼성긴고딕 Light" pitchFamily="50" charset="-127"/>
              </a:endParaRPr>
            </a:p>
          </p:txBody>
        </p:sp>
        <p:grpSp>
          <p:nvGrpSpPr>
            <p:cNvPr id="76" name="Group 129"/>
            <p:cNvGrpSpPr>
              <a:grpSpLocks/>
            </p:cNvGrpSpPr>
            <p:nvPr/>
          </p:nvGrpSpPr>
          <p:grpSpPr bwMode="auto">
            <a:xfrm>
              <a:off x="3995739" y="4076706"/>
              <a:ext cx="476250" cy="779462"/>
              <a:chOff x="2517" y="2568"/>
              <a:chExt cx="300" cy="491"/>
            </a:xfrm>
          </p:grpSpPr>
          <p:pic>
            <p:nvPicPr>
              <p:cNvPr id="79" name="Picture 5" descr="F:\work\작업파일\2013\삼성테크윈 Total Security Solutions 제안 프레젠테이션 제작\from\33_40_54\p33\Playback_V_G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517" y="2568"/>
                <a:ext cx="295" cy="491"/>
              </a:xfrm>
              <a:prstGeom prst="rect">
                <a:avLst/>
              </a:prstGeom>
              <a:noFill/>
              <a:ln w="9525">
                <a:solidFill>
                  <a:srgbClr val="4F81BD"/>
                </a:solidFill>
                <a:miter lim="800000"/>
                <a:headEnd/>
                <a:tailEnd/>
              </a:ln>
            </p:spPr>
          </p:pic>
          <p:pic>
            <p:nvPicPr>
              <p:cNvPr id="81" name="Picture 128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517" y="2658"/>
                <a:ext cx="300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8" name="Picture 130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65513" y="4076725"/>
              <a:ext cx="385762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9" name="矩形 108"/>
          <p:cNvSpPr/>
          <p:nvPr/>
        </p:nvSpPr>
        <p:spPr>
          <a:xfrm>
            <a:off x="6269037" y="1971417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Simple and quick installation by wizard, advanced live view, playback, configurations, and centralized management.</a:t>
            </a:r>
            <a:endParaRPr lang="zh-TW" altLang="en-US" sz="1400" dirty="0"/>
          </a:p>
        </p:txBody>
      </p:sp>
      <p:pic>
        <p:nvPicPr>
          <p:cNvPr id="110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41045" y="5109548"/>
            <a:ext cx="1051494" cy="69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矩形 110"/>
          <p:cNvSpPr/>
          <p:nvPr/>
        </p:nvSpPr>
        <p:spPr>
          <a:xfrm>
            <a:off x="7384082" y="5157192"/>
            <a:ext cx="1477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CN" sz="1200" dirty="0" smtClean="0">
                <a:ln>
                  <a:prstDash val="solid"/>
                </a:ln>
                <a:solidFill>
                  <a:prstClr val="black"/>
                </a:solidFill>
                <a:latin typeface="+mn-lt"/>
                <a:ea typeface="삼성긴고딕 Light" pitchFamily="50" charset="-127"/>
              </a:rPr>
              <a:t>Simple &amp; quick configurations with Wizard</a:t>
            </a:r>
            <a:endParaRPr kumimoji="0" lang="en-US" altLang="zh-CN" sz="1200" dirty="0">
              <a:ln>
                <a:prstDash val="solid"/>
              </a:ln>
              <a:solidFill>
                <a:prstClr val="black"/>
              </a:solidFill>
              <a:latin typeface="+mn-lt"/>
              <a:ea typeface="삼성긴고딕 Light" pitchFamily="50" charset="-127"/>
            </a:endParaRPr>
          </a:p>
        </p:txBody>
      </p:sp>
      <p:sp>
        <p:nvSpPr>
          <p:cNvPr id="113" name="모서리가 둥근 직사각형 11"/>
          <p:cNvSpPr/>
          <p:nvPr/>
        </p:nvSpPr>
        <p:spPr bwMode="auto">
          <a:xfrm>
            <a:off x="323528" y="1556792"/>
            <a:ext cx="2705100" cy="4554538"/>
          </a:xfrm>
          <a:prstGeom prst="roundRect">
            <a:avLst>
              <a:gd name="adj" fmla="val 1047"/>
            </a:avLst>
          </a:prstGeom>
          <a:solidFill>
            <a:schemeClr val="tx1">
              <a:lumMod val="50000"/>
              <a:lumOff val="50000"/>
              <a:alpha val="9000"/>
            </a:schemeClr>
          </a:solidFill>
          <a:ln w="0">
            <a:solidFill>
              <a:schemeClr val="tx1">
                <a:lumMod val="85000"/>
                <a:lumOff val="15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/>
              <a:t>an affordable solution for entry to middle-range surveillance projects.</a:t>
            </a:r>
            <a:endParaRPr kumimoji="0" lang="ko-KR" altLang="en-US" dirty="0">
              <a:solidFill>
                <a:prstClr val="white"/>
              </a:solidFill>
            </a:endParaRPr>
          </a:p>
        </p:txBody>
      </p:sp>
      <p:pic>
        <p:nvPicPr>
          <p:cNvPr id="124" name="Picture 4" descr="D:\alvin\pello\png4\19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4220" y="6096513"/>
            <a:ext cx="2641951" cy="13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5" name="그룹 43"/>
          <p:cNvGrpSpPr>
            <a:grpSpLocks/>
          </p:cNvGrpSpPr>
          <p:nvPr/>
        </p:nvGrpSpPr>
        <p:grpSpPr bwMode="auto">
          <a:xfrm>
            <a:off x="398690" y="1268413"/>
            <a:ext cx="2493009" cy="1133370"/>
            <a:chOff x="390562" y="1550398"/>
            <a:chExt cx="2457646" cy="1133206"/>
          </a:xfrm>
        </p:grpSpPr>
        <p:grpSp>
          <p:nvGrpSpPr>
            <p:cNvPr id="126" name="그룹 41"/>
            <p:cNvGrpSpPr>
              <a:grpSpLocks/>
            </p:cNvGrpSpPr>
            <p:nvPr/>
          </p:nvGrpSpPr>
          <p:grpSpPr bwMode="auto">
            <a:xfrm>
              <a:off x="390562" y="1550398"/>
              <a:ext cx="2457646" cy="1133206"/>
              <a:chOff x="390562" y="1550398"/>
              <a:chExt cx="2457646" cy="1133206"/>
            </a:xfrm>
          </p:grpSpPr>
          <p:pic>
            <p:nvPicPr>
              <p:cNvPr id="129" name="Picture 7" descr="D:\alvin\pello\png4\90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8000" contrast="-4000"/>
              </a:blip>
              <a:srcRect/>
              <a:stretch>
                <a:fillRect/>
              </a:stretch>
            </p:blipFill>
            <p:spPr bwMode="auto">
              <a:xfrm>
                <a:off x="390562" y="1550398"/>
                <a:ext cx="2457646" cy="885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Picture 7" descr="D:\alvin\pello\png4\90.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bright="-8000" contrast="-4000"/>
              </a:blip>
              <a:srcRect/>
              <a:stretch>
                <a:fillRect/>
              </a:stretch>
            </p:blipFill>
            <p:spPr bwMode="auto">
              <a:xfrm>
                <a:off x="390562" y="1798048"/>
                <a:ext cx="2457646" cy="8855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8" name="직사각형 13"/>
            <p:cNvSpPr/>
            <p:nvPr/>
          </p:nvSpPr>
          <p:spPr>
            <a:xfrm flipH="1">
              <a:off x="618710" y="1622743"/>
              <a:ext cx="1982301" cy="492372"/>
            </a:xfrm>
            <a:prstGeom prst="rect">
              <a:avLst/>
            </a:prstGeom>
          </p:spPr>
          <p:txBody>
            <a:bodyPr lIns="0" tIns="0" rIns="0" bIns="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1270" h="1270"/>
                <a:contourClr>
                  <a:schemeClr val="accent4">
                    <a:alpha val="95000"/>
                  </a:schemeClr>
                </a:contourClr>
              </a:sp3d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dirty="0" smtClean="0">
                  <a:solidFill>
                    <a:srgbClr val="FFFFFF"/>
                  </a:solidFill>
                  <a:ea typeface="삼성긴고딕 Medium" charset="-127"/>
                </a:rPr>
                <a:t>High Reliability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dirty="0" smtClean="0">
                  <a:solidFill>
                    <a:srgbClr val="FFFFFF"/>
                  </a:solidFill>
                  <a:ea typeface="삼성긴고딕 Medium" charset="-127"/>
                </a:rPr>
                <a:t>Easy Maintenance </a:t>
              </a:r>
            </a:p>
          </p:txBody>
        </p:sp>
      </p:grpSp>
      <p:sp>
        <p:nvSpPr>
          <p:cNvPr id="131" name="文字方塊 130"/>
          <p:cNvSpPr txBox="1"/>
          <p:nvPr/>
        </p:nvSpPr>
        <p:spPr>
          <a:xfrm>
            <a:off x="539552" y="2043425"/>
            <a:ext cx="23762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Support 16 to 64 channels and up to 8 swappable HDD on the Linux platform, with dedicated hardware design  and industrial-grade components for enterprise </a:t>
            </a:r>
            <a:r>
              <a:rPr lang="en-US" altLang="zh-TW" sz="1400" dirty="0" smtClean="0"/>
              <a:t>projects.</a:t>
            </a:r>
            <a:endParaRPr lang="zh-TW" altLang="en-US" sz="1400" dirty="0"/>
          </a:p>
        </p:txBody>
      </p:sp>
      <p:pic>
        <p:nvPicPr>
          <p:cNvPr id="140" name="圖片 139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797152"/>
            <a:ext cx="1077055" cy="864096"/>
          </a:xfrm>
          <a:prstGeom prst="rect">
            <a:avLst/>
          </a:prstGeom>
        </p:spPr>
      </p:pic>
      <p:pic>
        <p:nvPicPr>
          <p:cNvPr id="285698" name="Picture 2" descr="http://www.extremetech.com/wp-content/uploads/2012/01/linux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3933056"/>
            <a:ext cx="1114315" cy="758136"/>
          </a:xfrm>
          <a:prstGeom prst="rect">
            <a:avLst/>
          </a:prstGeom>
          <a:noFill/>
        </p:spPr>
      </p:pic>
      <p:pic>
        <p:nvPicPr>
          <p:cNvPr id="61" name="Picture 2" descr="\\nasshare\surveontech\Marketing\06_materials\FTP_04_Product Images\NVR\SMR\EMR_SMR_2000_5000_8000\SMR8000_6000H_Fron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7704" y="3933056"/>
            <a:ext cx="907461" cy="16582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" name="群組 133"/>
          <p:cNvGrpSpPr/>
          <p:nvPr/>
        </p:nvGrpSpPr>
        <p:grpSpPr>
          <a:xfrm>
            <a:off x="6171878" y="1268760"/>
            <a:ext cx="2705100" cy="4962525"/>
            <a:chOff x="6172200" y="1268413"/>
            <a:chExt cx="2705100" cy="4962525"/>
          </a:xfrm>
        </p:grpSpPr>
        <p:grpSp>
          <p:nvGrpSpPr>
            <p:cNvPr id="4" name="그룹 82"/>
            <p:cNvGrpSpPr>
              <a:grpSpLocks/>
            </p:cNvGrpSpPr>
            <p:nvPr/>
          </p:nvGrpSpPr>
          <p:grpSpPr bwMode="auto">
            <a:xfrm>
              <a:off x="6172200" y="1268413"/>
              <a:ext cx="2705100" cy="4962525"/>
              <a:chOff x="286022" y="1607548"/>
              <a:chExt cx="2666728" cy="4961807"/>
            </a:xfrm>
          </p:grpSpPr>
          <p:sp>
            <p:nvSpPr>
              <p:cNvPr id="19" name="모서리가 둥근 직사각형 83"/>
              <p:cNvSpPr/>
              <p:nvPr/>
            </p:nvSpPr>
            <p:spPr>
              <a:xfrm>
                <a:off x="286022" y="1903414"/>
                <a:ext cx="2666728" cy="4553879"/>
              </a:xfrm>
              <a:prstGeom prst="roundRect">
                <a:avLst>
                  <a:gd name="adj" fmla="val 1047"/>
                </a:avLst>
              </a:prstGeom>
              <a:solidFill>
                <a:schemeClr val="tx1">
                  <a:lumMod val="50000"/>
                  <a:lumOff val="50000"/>
                  <a:alpha val="9000"/>
                </a:schemeClr>
              </a:solidFill>
              <a:ln w="0">
                <a:solidFill>
                  <a:schemeClr val="tx1">
                    <a:lumMod val="85000"/>
                    <a:lumOff val="15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1600" name="Picture 4" descr="D:\alvin\pello\png4\190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17148" y="6434949"/>
                <a:ext cx="2604475" cy="134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그룹 85"/>
              <p:cNvGrpSpPr>
                <a:grpSpLocks/>
              </p:cNvGrpSpPr>
              <p:nvPr/>
            </p:nvGrpSpPr>
            <p:grpSpPr bwMode="auto">
              <a:xfrm>
                <a:off x="390562" y="1607548"/>
                <a:ext cx="2457646" cy="1133206"/>
                <a:chOff x="390562" y="1550398"/>
                <a:chExt cx="2457646" cy="1133206"/>
              </a:xfrm>
            </p:grpSpPr>
            <p:grpSp>
              <p:nvGrpSpPr>
                <p:cNvPr id="6" name="그룹 87"/>
                <p:cNvGrpSpPr>
                  <a:grpSpLocks/>
                </p:cNvGrpSpPr>
                <p:nvPr/>
              </p:nvGrpSpPr>
              <p:grpSpPr bwMode="auto">
                <a:xfrm>
                  <a:off x="390562" y="1550398"/>
                  <a:ext cx="2457646" cy="1133206"/>
                  <a:chOff x="390562" y="1550398"/>
                  <a:chExt cx="2457646" cy="1133206"/>
                </a:xfrm>
              </p:grpSpPr>
              <p:pic>
                <p:nvPicPr>
                  <p:cNvPr id="21605" name="Picture 7" descr="D:\alvin\pello\png4\90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lum bright="-8000" contrast="-4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62" y="1550398"/>
                    <a:ext cx="2457646" cy="8855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606" name="Picture 7" descr="D:\alvin\pello\png4\90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lum bright="-8000" contrast="-4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62" y="1798048"/>
                    <a:ext cx="2457646" cy="8855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4" name="직사각형 88"/>
                <p:cNvSpPr/>
                <p:nvPr/>
              </p:nvSpPr>
              <p:spPr>
                <a:xfrm flipH="1">
                  <a:off x="462921" y="1634007"/>
                  <a:ext cx="2293879" cy="492372"/>
                </a:xfrm>
                <a:prstGeom prst="rect">
                  <a:avLst/>
                </a:prstGeom>
              </p:spPr>
              <p:txBody>
                <a:bodyPr lIns="0" tIns="0" rIns="0" bIns="0">
                  <a:spAutoFit/>
                  <a:scene3d>
                    <a:camera prst="orthographicFront">
                      <a:rot lat="0" lon="0" rev="0"/>
                    </a:camera>
                    <a:lightRig rig="glow" dir="t">
                      <a:rot lat="0" lon="0" rev="3600000"/>
                    </a:lightRig>
                  </a:scene3d>
                  <a:sp3d prstMaterial="softEdge">
                    <a:bevelT w="1270" h="1270"/>
                    <a:contourClr>
                      <a:schemeClr val="accent4">
                        <a:alpha val="95000"/>
                      </a:schemeClr>
                    </a:contourClr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1600" b="1" spc="-70" dirty="0" smtClean="0">
                      <a:ln>
                        <a:prstDash val="solid"/>
                      </a:ln>
                      <a:solidFill>
                        <a:prstClr val="white"/>
                      </a:solidFill>
                      <a:ea typeface="삼성긴고딕 Medium" pitchFamily="50" charset="-127"/>
                    </a:rPr>
                    <a:t>Scalable CMS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1600" b="1" spc="-70" dirty="0" smtClean="0">
                      <a:ln>
                        <a:prstDash val="solid"/>
                      </a:ln>
                      <a:solidFill>
                        <a:prstClr val="white"/>
                      </a:solidFill>
                      <a:ea typeface="삼성긴고딕 Medium" pitchFamily="50" charset="-127"/>
                    </a:rPr>
                    <a:t>Solutions</a:t>
                  </a:r>
                  <a:endParaRPr kumimoji="0" lang="ko-KR" altLang="en-US" sz="1600" b="1" spc="-70" dirty="0" smtClean="0">
                    <a:ln>
                      <a:prstDash val="solid"/>
                    </a:ln>
                    <a:solidFill>
                      <a:prstClr val="white"/>
                    </a:solidFill>
                    <a:ea typeface="삼성긴고딕 Medium" pitchFamily="50" charset="-127"/>
                  </a:endParaRPr>
                </a:p>
              </p:txBody>
            </p:sp>
          </p:grpSp>
        </p:grpSp>
        <p:cxnSp>
          <p:nvCxnSpPr>
            <p:cNvPr id="88" name="직선 연결선 223"/>
            <p:cNvCxnSpPr/>
            <p:nvPr/>
          </p:nvCxnSpPr>
          <p:spPr>
            <a:xfrm>
              <a:off x="6300514" y="4508773"/>
              <a:ext cx="2519363" cy="0"/>
            </a:xfrm>
            <a:prstGeom prst="line">
              <a:avLst/>
            </a:prstGeom>
            <a:ln w="3175" cap="sq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34"/>
          <p:cNvGrpSpPr/>
          <p:nvPr/>
        </p:nvGrpSpPr>
        <p:grpSpPr>
          <a:xfrm>
            <a:off x="3203848" y="1268760"/>
            <a:ext cx="2705100" cy="4962525"/>
            <a:chOff x="323850" y="1268413"/>
            <a:chExt cx="2705100" cy="4962525"/>
          </a:xfrm>
        </p:grpSpPr>
        <p:grpSp>
          <p:nvGrpSpPr>
            <p:cNvPr id="18" name="그룹 54"/>
            <p:cNvGrpSpPr>
              <a:grpSpLocks/>
            </p:cNvGrpSpPr>
            <p:nvPr/>
          </p:nvGrpSpPr>
          <p:grpSpPr bwMode="auto">
            <a:xfrm>
              <a:off x="323850" y="1268413"/>
              <a:ext cx="2705100" cy="4962525"/>
              <a:chOff x="286022" y="1607548"/>
              <a:chExt cx="2666728" cy="4961807"/>
            </a:xfrm>
          </p:grpSpPr>
          <p:sp>
            <p:nvSpPr>
              <p:cNvPr id="10" name="모서리가 둥근 직사각형 11"/>
              <p:cNvSpPr/>
              <p:nvPr/>
            </p:nvSpPr>
            <p:spPr>
              <a:xfrm>
                <a:off x="286022" y="1885320"/>
                <a:ext cx="2666728" cy="4553879"/>
              </a:xfrm>
              <a:prstGeom prst="roundRect">
                <a:avLst>
                  <a:gd name="adj" fmla="val 1047"/>
                </a:avLst>
              </a:prstGeom>
              <a:solidFill>
                <a:schemeClr val="tx1">
                  <a:lumMod val="50000"/>
                  <a:lumOff val="50000"/>
                  <a:alpha val="9000"/>
                </a:schemeClr>
              </a:solidFill>
              <a:ln w="0">
                <a:solidFill>
                  <a:schemeClr val="tx1">
                    <a:lumMod val="85000"/>
                    <a:lumOff val="15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1610" name="Picture 4" descr="D:\alvin\pello\png4\190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17148" y="6434949"/>
                <a:ext cx="2604475" cy="134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그룹 43"/>
              <p:cNvGrpSpPr>
                <a:grpSpLocks/>
              </p:cNvGrpSpPr>
              <p:nvPr/>
            </p:nvGrpSpPr>
            <p:grpSpPr bwMode="auto">
              <a:xfrm>
                <a:off x="390562" y="1607548"/>
                <a:ext cx="2457646" cy="1133206"/>
                <a:chOff x="390562" y="1550398"/>
                <a:chExt cx="2457646" cy="1133206"/>
              </a:xfrm>
            </p:grpSpPr>
            <p:grpSp>
              <p:nvGrpSpPr>
                <p:cNvPr id="21" name="그룹 41"/>
                <p:cNvGrpSpPr>
                  <a:grpSpLocks/>
                </p:cNvGrpSpPr>
                <p:nvPr/>
              </p:nvGrpSpPr>
              <p:grpSpPr bwMode="auto">
                <a:xfrm>
                  <a:off x="390562" y="1550398"/>
                  <a:ext cx="2457646" cy="1133206"/>
                  <a:chOff x="390562" y="1550398"/>
                  <a:chExt cx="2457646" cy="1133206"/>
                </a:xfrm>
              </p:grpSpPr>
              <p:pic>
                <p:nvPicPr>
                  <p:cNvPr id="21615" name="Picture 7" descr="D:\alvin\pello\png4\90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lum bright="-8000" contrast="-4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62" y="1550398"/>
                    <a:ext cx="2457646" cy="8855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616" name="Picture 7" descr="D:\alvin\pello\png4\90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lum bright="-8000" contrast="-4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62" y="1798048"/>
                    <a:ext cx="2457646" cy="8855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5" name="직사각형 13"/>
                <p:cNvSpPr/>
                <p:nvPr/>
              </p:nvSpPr>
              <p:spPr>
                <a:xfrm flipH="1">
                  <a:off x="618710" y="1622743"/>
                  <a:ext cx="1982301" cy="492443"/>
                </a:xfrm>
                <a:prstGeom prst="rect">
                  <a:avLst/>
                </a:prstGeom>
              </p:spPr>
              <p:txBody>
                <a:bodyPr lIns="0" tIns="0" rIns="0" bIns="0">
                  <a:spAutoFit/>
                  <a:scene3d>
                    <a:camera prst="orthographicFront">
                      <a:rot lat="0" lon="0" rev="0"/>
                    </a:camera>
                    <a:lightRig rig="glow" dir="t">
                      <a:rot lat="0" lon="0" rev="3600000"/>
                    </a:lightRig>
                  </a:scene3d>
                  <a:sp3d prstMaterial="softEdge">
                    <a:bevelT w="1270" h="1270"/>
                    <a:contourClr>
                      <a:schemeClr val="accent4">
                        <a:alpha val="95000"/>
                      </a:schemeClr>
                    </a:contourClr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600" b="1" dirty="0" smtClean="0">
                      <a:solidFill>
                        <a:schemeClr val="bg1"/>
                      </a:solidFill>
                      <a:ea typeface="삼성긴고딕 Medium" charset="-127"/>
                    </a:rPr>
                    <a:t>Real-time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1600" b="1" dirty="0" smtClean="0">
                      <a:solidFill>
                        <a:schemeClr val="bg1"/>
                      </a:solidFill>
                      <a:ea typeface="삼성긴고딕 Medium" charset="-127"/>
                    </a:rPr>
                    <a:t>Video Analytics</a:t>
                  </a:r>
                  <a:endParaRPr kumimoji="0" lang="ko-KR" altLang="en-US" sz="1600" b="1" dirty="0">
                    <a:solidFill>
                      <a:schemeClr val="bg1"/>
                    </a:solidFill>
                    <a:ea typeface="삼성긴고딕 Medium" charset="-127"/>
                  </a:endParaRPr>
                </a:p>
              </p:txBody>
            </p:sp>
          </p:grpSp>
        </p:grpSp>
        <p:grpSp>
          <p:nvGrpSpPr>
            <p:cNvPr id="22" name="Group 117"/>
            <p:cNvGrpSpPr>
              <a:grpSpLocks/>
            </p:cNvGrpSpPr>
            <p:nvPr/>
          </p:nvGrpSpPr>
          <p:grpSpPr bwMode="auto">
            <a:xfrm>
              <a:off x="466725" y="2852936"/>
              <a:ext cx="1152525" cy="739775"/>
              <a:chOff x="294" y="1797"/>
              <a:chExt cx="726" cy="466"/>
            </a:xfrm>
          </p:grpSpPr>
          <p:pic>
            <p:nvPicPr>
              <p:cNvPr id="21553" name="Picture 110" descr="VMS_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94" y="1797"/>
                <a:ext cx="726" cy="466"/>
              </a:xfrm>
              <a:prstGeom prst="rect">
                <a:avLst/>
              </a:prstGeom>
              <a:noFill/>
              <a:ln w="9525">
                <a:solidFill>
                  <a:srgbClr val="4F81BD"/>
                </a:solidFill>
                <a:miter lim="800000"/>
                <a:headEnd/>
                <a:tailEnd/>
              </a:ln>
            </p:spPr>
          </p:pic>
          <p:sp>
            <p:nvSpPr>
              <p:cNvPr id="21554" name="Rectangle 113"/>
              <p:cNvSpPr>
                <a:spLocks noChangeArrowheads="1"/>
              </p:cNvSpPr>
              <p:nvPr/>
            </p:nvSpPr>
            <p:spPr bwMode="auto">
              <a:xfrm>
                <a:off x="802" y="2052"/>
                <a:ext cx="73" cy="17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3" name="Group 124"/>
            <p:cNvGrpSpPr>
              <a:grpSpLocks/>
            </p:cNvGrpSpPr>
            <p:nvPr/>
          </p:nvGrpSpPr>
          <p:grpSpPr bwMode="auto">
            <a:xfrm>
              <a:off x="468313" y="3860800"/>
              <a:ext cx="1150937" cy="719138"/>
              <a:chOff x="295" y="2432"/>
              <a:chExt cx="725" cy="453"/>
            </a:xfrm>
          </p:grpSpPr>
          <p:pic>
            <p:nvPicPr>
              <p:cNvPr id="21551" name="Picture 111" descr="VMS_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95" y="2432"/>
                <a:ext cx="725" cy="453"/>
              </a:xfrm>
              <a:prstGeom prst="rect">
                <a:avLst/>
              </a:prstGeom>
              <a:noFill/>
              <a:ln w="9525">
                <a:solidFill>
                  <a:srgbClr val="4F81BD"/>
                </a:solidFill>
                <a:miter lim="800000"/>
                <a:headEnd/>
                <a:tailEnd/>
              </a:ln>
            </p:spPr>
          </p:pic>
          <p:sp>
            <p:nvSpPr>
              <p:cNvPr id="21552" name="Rectangle 123"/>
              <p:cNvSpPr>
                <a:spLocks noChangeArrowheads="1"/>
              </p:cNvSpPr>
              <p:nvPr/>
            </p:nvSpPr>
            <p:spPr bwMode="auto">
              <a:xfrm>
                <a:off x="385" y="2478"/>
                <a:ext cx="136" cy="181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5" name="Group 126"/>
            <p:cNvGrpSpPr>
              <a:grpSpLocks/>
            </p:cNvGrpSpPr>
            <p:nvPr/>
          </p:nvGrpSpPr>
          <p:grpSpPr bwMode="auto">
            <a:xfrm>
              <a:off x="1692275" y="2852936"/>
              <a:ext cx="1152525" cy="746125"/>
              <a:chOff x="1066" y="1797"/>
              <a:chExt cx="726" cy="470"/>
            </a:xfrm>
          </p:grpSpPr>
          <p:grpSp>
            <p:nvGrpSpPr>
              <p:cNvPr id="26" name="Group 122"/>
              <p:cNvGrpSpPr>
                <a:grpSpLocks/>
              </p:cNvGrpSpPr>
              <p:nvPr/>
            </p:nvGrpSpPr>
            <p:grpSpPr bwMode="auto">
              <a:xfrm>
                <a:off x="1066" y="1797"/>
                <a:ext cx="726" cy="470"/>
                <a:chOff x="1066" y="1797"/>
                <a:chExt cx="726" cy="470"/>
              </a:xfrm>
            </p:grpSpPr>
            <p:pic>
              <p:nvPicPr>
                <p:cNvPr id="21548" name="Picture 112" descr="VMS_2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1066" y="1797"/>
                  <a:ext cx="726" cy="470"/>
                </a:xfrm>
                <a:prstGeom prst="rect">
                  <a:avLst/>
                </a:prstGeom>
                <a:noFill/>
                <a:ln w="9525">
                  <a:solidFill>
                    <a:srgbClr val="4F81BD"/>
                  </a:solidFill>
                  <a:miter lim="800000"/>
                  <a:headEnd/>
                  <a:tailEnd/>
                </a:ln>
              </p:spPr>
            </p:pic>
            <p:pic>
              <p:nvPicPr>
                <p:cNvPr id="21549" name="그림 20" descr="025.png"/>
                <p:cNvPicPr preferRelativeResize="0">
                  <a:picLocks/>
                </p:cNvPicPr>
                <p:nvPr/>
              </p:nvPicPr>
              <p:blipFill>
                <a:blip r:embed="rId8" cstate="email">
                  <a:clrChange>
                    <a:clrFrom>
                      <a:srgbClr val="D9CFC8"/>
                    </a:clrFrom>
                    <a:clrTo>
                      <a:srgbClr val="D9CFC8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565" y="2160"/>
                  <a:ext cx="226" cy="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550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066" y="2205"/>
                  <a:ext cx="725" cy="46"/>
                </a:xfrm>
                <a:prstGeom prst="line">
                  <a:avLst/>
                </a:prstGeom>
                <a:noFill/>
                <a:ln w="12700">
                  <a:solidFill>
                    <a:srgbClr val="FF29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1547" name="Rectangle 125"/>
              <p:cNvSpPr>
                <a:spLocks noChangeArrowheads="1"/>
              </p:cNvSpPr>
              <p:nvPr/>
            </p:nvSpPr>
            <p:spPr bwMode="auto">
              <a:xfrm>
                <a:off x="1338" y="2069"/>
                <a:ext cx="227" cy="13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pic>
          <p:nvPicPr>
            <p:cNvPr id="115" name="Picture 11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691680" y="3860701"/>
              <a:ext cx="119403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그룹 46"/>
            <p:cNvGrpSpPr>
              <a:grpSpLocks/>
            </p:cNvGrpSpPr>
            <p:nvPr/>
          </p:nvGrpSpPr>
          <p:grpSpPr bwMode="auto">
            <a:xfrm>
              <a:off x="441747" y="4869159"/>
              <a:ext cx="1177925" cy="843376"/>
              <a:chOff x="767763" y="4103278"/>
              <a:chExt cx="1624540" cy="964987"/>
            </a:xfrm>
          </p:grpSpPr>
          <p:pic>
            <p:nvPicPr>
              <p:cNvPr id="120" name="그림 20" descr="025.png"/>
              <p:cNvPicPr preferRelativeResize="0">
                <a:picLocks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73920" y="4110322"/>
                <a:ext cx="1618383" cy="957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" name="직사각형 118"/>
              <p:cNvSpPr/>
              <p:nvPr/>
            </p:nvSpPr>
            <p:spPr>
              <a:xfrm>
                <a:off x="767763" y="4103278"/>
                <a:ext cx="1622352" cy="956488"/>
              </a:xfrm>
              <a:prstGeom prst="rect">
                <a:avLst/>
              </a:prstGeom>
              <a:noFill/>
              <a:ln w="6350">
                <a:solidFill>
                  <a:srgbClr val="006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latinLnBrk="1">
                  <a:defRPr/>
                </a:pPr>
                <a:endParaRPr lang="ko-KR" altLang="en-US">
                  <a:solidFill>
                    <a:srgbClr val="FFFFFF"/>
                  </a:solidFill>
                  <a:ea typeface="굴림" pitchFamily="34" charset="-127"/>
                </a:endParaRPr>
              </a:p>
            </p:txBody>
          </p:sp>
        </p:grpSp>
        <p:grpSp>
          <p:nvGrpSpPr>
            <p:cNvPr id="28" name="群組 32"/>
            <p:cNvGrpSpPr>
              <a:grpSpLocks/>
            </p:cNvGrpSpPr>
            <p:nvPr/>
          </p:nvGrpSpPr>
          <p:grpSpPr bwMode="auto">
            <a:xfrm>
              <a:off x="1691680" y="4869160"/>
              <a:ext cx="1152128" cy="864096"/>
              <a:chOff x="5796136" y="4458598"/>
              <a:chExt cx="2736304" cy="1800200"/>
            </a:xfrm>
          </p:grpSpPr>
          <p:pic>
            <p:nvPicPr>
              <p:cNvPr id="124" name="Picture 6" descr="http://216.172.188.7/~apextech/wp-content/uploads/2012/01/Intelligent_Video_Analysis_-Object-Tracking.pn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5796136" y="4458598"/>
                <a:ext cx="2736304" cy="1766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5" name="手繪多邊形 124"/>
              <p:cNvSpPr/>
              <p:nvPr/>
            </p:nvSpPr>
            <p:spPr>
              <a:xfrm>
                <a:off x="6116747" y="5171994"/>
                <a:ext cx="752325" cy="775873"/>
              </a:xfrm>
              <a:custGeom>
                <a:avLst/>
                <a:gdLst>
                  <a:gd name="connsiteX0" fmla="*/ 0 w 752354"/>
                  <a:gd name="connsiteY0" fmla="*/ 775861 h 775861"/>
                  <a:gd name="connsiteX1" fmla="*/ 11575 w 752354"/>
                  <a:gd name="connsiteY1" fmla="*/ 729562 h 775861"/>
                  <a:gd name="connsiteX2" fmla="*/ 162046 w 752354"/>
                  <a:gd name="connsiteY2" fmla="*/ 683264 h 775861"/>
                  <a:gd name="connsiteX3" fmla="*/ 231494 w 752354"/>
                  <a:gd name="connsiteY3" fmla="*/ 660114 h 775861"/>
                  <a:gd name="connsiteX4" fmla="*/ 416689 w 752354"/>
                  <a:gd name="connsiteY4" fmla="*/ 625390 h 775861"/>
                  <a:gd name="connsiteX5" fmla="*/ 439838 w 752354"/>
                  <a:gd name="connsiteY5" fmla="*/ 579091 h 775861"/>
                  <a:gd name="connsiteX6" fmla="*/ 462987 w 752354"/>
                  <a:gd name="connsiteY6" fmla="*/ 544367 h 775861"/>
                  <a:gd name="connsiteX7" fmla="*/ 474562 w 752354"/>
                  <a:gd name="connsiteY7" fmla="*/ 231851 h 775861"/>
                  <a:gd name="connsiteX8" fmla="*/ 520861 w 752354"/>
                  <a:gd name="connsiteY8" fmla="*/ 220276 h 775861"/>
                  <a:gd name="connsiteX9" fmla="*/ 682906 w 752354"/>
                  <a:gd name="connsiteY9" fmla="*/ 197127 h 775861"/>
                  <a:gd name="connsiteX10" fmla="*/ 717630 w 752354"/>
                  <a:gd name="connsiteY10" fmla="*/ 185552 h 775861"/>
                  <a:gd name="connsiteX11" fmla="*/ 729205 w 752354"/>
                  <a:gd name="connsiteY11" fmla="*/ 139253 h 775861"/>
                  <a:gd name="connsiteX12" fmla="*/ 752354 w 752354"/>
                  <a:gd name="connsiteY12" fmla="*/ 357 h 775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2354" h="775861">
                    <a:moveTo>
                      <a:pt x="0" y="775861"/>
                    </a:moveTo>
                    <a:cubicBezTo>
                      <a:pt x="3858" y="760428"/>
                      <a:pt x="7205" y="744858"/>
                      <a:pt x="11575" y="729562"/>
                    </a:cubicBezTo>
                    <a:cubicBezTo>
                      <a:pt x="33997" y="651083"/>
                      <a:pt x="25623" y="694632"/>
                      <a:pt x="162046" y="683264"/>
                    </a:cubicBezTo>
                    <a:cubicBezTo>
                      <a:pt x="185195" y="675547"/>
                      <a:pt x="207424" y="664126"/>
                      <a:pt x="231494" y="660114"/>
                    </a:cubicBezTo>
                    <a:cubicBezTo>
                      <a:pt x="386082" y="634350"/>
                      <a:pt x="324854" y="648349"/>
                      <a:pt x="416689" y="625390"/>
                    </a:cubicBezTo>
                    <a:cubicBezTo>
                      <a:pt x="424405" y="609957"/>
                      <a:pt x="431277" y="594072"/>
                      <a:pt x="439838" y="579091"/>
                    </a:cubicBezTo>
                    <a:cubicBezTo>
                      <a:pt x="446740" y="567013"/>
                      <a:pt x="461603" y="558209"/>
                      <a:pt x="462987" y="544367"/>
                    </a:cubicBezTo>
                    <a:cubicBezTo>
                      <a:pt x="473360" y="440641"/>
                      <a:pt x="456237" y="334471"/>
                      <a:pt x="474562" y="231851"/>
                    </a:cubicBezTo>
                    <a:cubicBezTo>
                      <a:pt x="477359" y="216191"/>
                      <a:pt x="505565" y="224646"/>
                      <a:pt x="520861" y="220276"/>
                    </a:cubicBezTo>
                    <a:cubicBezTo>
                      <a:pt x="614384" y="193555"/>
                      <a:pt x="479270" y="215638"/>
                      <a:pt x="682906" y="197127"/>
                    </a:cubicBezTo>
                    <a:cubicBezTo>
                      <a:pt x="694481" y="193269"/>
                      <a:pt x="710008" y="195079"/>
                      <a:pt x="717630" y="185552"/>
                    </a:cubicBezTo>
                    <a:cubicBezTo>
                      <a:pt x="727568" y="173130"/>
                      <a:pt x="726955" y="155001"/>
                      <a:pt x="729205" y="139253"/>
                    </a:cubicBezTo>
                    <a:cubicBezTo>
                      <a:pt x="749099" y="0"/>
                      <a:pt x="721781" y="61509"/>
                      <a:pt x="752354" y="357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129" name="直線接點 128"/>
              <p:cNvCxnSpPr/>
              <p:nvPr/>
            </p:nvCxnSpPr>
            <p:spPr>
              <a:xfrm flipH="1">
                <a:off x="6300860" y="4458598"/>
                <a:ext cx="358703" cy="172755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接點 129"/>
              <p:cNvCxnSpPr/>
              <p:nvPr/>
            </p:nvCxnSpPr>
            <p:spPr>
              <a:xfrm>
                <a:off x="6948431" y="4531245"/>
                <a:ext cx="360290" cy="172755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接點 130"/>
              <p:cNvCxnSpPr/>
              <p:nvPr/>
            </p:nvCxnSpPr>
            <p:spPr>
              <a:xfrm>
                <a:off x="7235711" y="4458598"/>
                <a:ext cx="1009449" cy="1800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5" name="文字方塊 134"/>
          <p:cNvSpPr txBox="1"/>
          <p:nvPr/>
        </p:nvSpPr>
        <p:spPr>
          <a:xfrm>
            <a:off x="3347864" y="1971417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10 real-time video analytics engines for advanced </a:t>
            </a:r>
          </a:p>
          <a:p>
            <a:r>
              <a:rPr lang="en-US" altLang="zh-TW" sz="1400" dirty="0" smtClean="0"/>
              <a:t>security projects.</a:t>
            </a:r>
            <a:endParaRPr lang="en-US" altLang="zh-TW" sz="1400" dirty="0"/>
          </a:p>
        </p:txBody>
      </p:sp>
      <p:sp>
        <p:nvSpPr>
          <p:cNvPr id="137" name="矩形 136"/>
          <p:cNvSpPr/>
          <p:nvPr/>
        </p:nvSpPr>
        <p:spPr>
          <a:xfrm>
            <a:off x="6300192" y="1971417"/>
            <a:ext cx="2520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Support 1000+ channels, 300+ NVR, 180 recording days and advanced TV wall.</a:t>
            </a:r>
            <a:endParaRPr lang="zh-TW" altLang="en-US" sz="1400" dirty="0"/>
          </a:p>
        </p:txBody>
      </p:sp>
      <p:sp>
        <p:nvSpPr>
          <p:cNvPr id="139" name="文字方塊 138"/>
          <p:cNvSpPr txBox="1"/>
          <p:nvPr/>
        </p:nvSpPr>
        <p:spPr>
          <a:xfrm>
            <a:off x="3419872" y="357301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200" dirty="0" smtClean="0"/>
              <a:t>Virtual Fence</a:t>
            </a:r>
            <a:endParaRPr lang="zh-TW" altLang="en-US" sz="1200" dirty="0"/>
          </a:p>
        </p:txBody>
      </p:sp>
      <p:sp>
        <p:nvSpPr>
          <p:cNvPr id="140" name="文字方塊 139"/>
          <p:cNvSpPr txBox="1"/>
          <p:nvPr/>
        </p:nvSpPr>
        <p:spPr>
          <a:xfrm>
            <a:off x="4427984" y="357301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200" dirty="0" smtClean="0"/>
              <a:t>Intrusion Detection</a:t>
            </a:r>
            <a:endParaRPr lang="zh-TW" altLang="en-US" sz="1200" dirty="0"/>
          </a:p>
        </p:txBody>
      </p:sp>
      <p:sp>
        <p:nvSpPr>
          <p:cNvPr id="141" name="文字方塊 140"/>
          <p:cNvSpPr txBox="1"/>
          <p:nvPr/>
        </p:nvSpPr>
        <p:spPr>
          <a:xfrm>
            <a:off x="4572000" y="458112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200" dirty="0" smtClean="0"/>
              <a:t>Object Counting</a:t>
            </a:r>
            <a:endParaRPr lang="zh-TW" altLang="en-US" sz="1200" dirty="0"/>
          </a:p>
        </p:txBody>
      </p:sp>
      <p:sp>
        <p:nvSpPr>
          <p:cNvPr id="142" name="文字方塊 141"/>
          <p:cNvSpPr txBox="1"/>
          <p:nvPr/>
        </p:nvSpPr>
        <p:spPr>
          <a:xfrm>
            <a:off x="4572000" y="566124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200" dirty="0" smtClean="0"/>
              <a:t>Direction</a:t>
            </a:r>
            <a:endParaRPr lang="zh-TW" altLang="en-US" sz="1200" dirty="0"/>
          </a:p>
        </p:txBody>
      </p:sp>
      <p:sp>
        <p:nvSpPr>
          <p:cNvPr id="143" name="文字方塊 142"/>
          <p:cNvSpPr txBox="1"/>
          <p:nvPr/>
        </p:nvSpPr>
        <p:spPr>
          <a:xfrm>
            <a:off x="3203848" y="45811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200" dirty="0" smtClean="0"/>
              <a:t>Object Detection</a:t>
            </a:r>
            <a:endParaRPr lang="zh-TW" altLang="en-US" sz="1200" dirty="0"/>
          </a:p>
        </p:txBody>
      </p:sp>
      <p:sp>
        <p:nvSpPr>
          <p:cNvPr id="144" name="矩形 143"/>
          <p:cNvSpPr/>
          <p:nvPr/>
        </p:nvSpPr>
        <p:spPr>
          <a:xfrm>
            <a:off x="3203848" y="5672281"/>
            <a:ext cx="14677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altLang="zh-TW" sz="1200" dirty="0" smtClean="0"/>
              <a:t>Going Out Detection</a:t>
            </a:r>
            <a:endParaRPr lang="zh-TW" altLang="en-US" sz="1200" dirty="0"/>
          </a:p>
        </p:txBody>
      </p:sp>
      <p:sp>
        <p:nvSpPr>
          <p:cNvPr id="89" name="Rectangle 2"/>
          <p:cNvSpPr txBox="1">
            <a:spLocks noChangeArrowheads="1"/>
          </p:cNvSpPr>
          <p:nvPr/>
        </p:nvSpPr>
        <p:spPr bwMode="auto">
          <a:xfrm>
            <a:off x="323528" y="-27384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000" b="1" dirty="0" smtClean="0">
                <a:solidFill>
                  <a:srgbClr val="4F81BD"/>
                </a:solidFill>
              </a:rPr>
              <a:t>SMR8300 Key Values - 2</a:t>
            </a:r>
            <a:endParaRPr lang="en-US" altLang="zh-TW" sz="3000" b="1" dirty="0">
              <a:solidFill>
                <a:srgbClr val="4F81BD"/>
              </a:solidFill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300788" y="3068960"/>
            <a:ext cx="2447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" name="群組 97"/>
          <p:cNvGrpSpPr/>
          <p:nvPr/>
        </p:nvGrpSpPr>
        <p:grpSpPr>
          <a:xfrm>
            <a:off x="6300192" y="3860353"/>
            <a:ext cx="541338" cy="324363"/>
            <a:chOff x="7102475" y="4054475"/>
            <a:chExt cx="541338" cy="324363"/>
          </a:xfrm>
        </p:grpSpPr>
        <p:pic>
          <p:nvPicPr>
            <p:cNvPr id="95" name="그림 161" descr="266.png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7102475" y="4262438"/>
              <a:ext cx="541338" cy="11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이등변 삼각형 204"/>
            <p:cNvSpPr/>
            <p:nvPr/>
          </p:nvSpPr>
          <p:spPr bwMode="auto">
            <a:xfrm>
              <a:off x="7275513" y="4054475"/>
              <a:ext cx="182562" cy="92075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97" name="이등변 삼각형 205"/>
            <p:cNvSpPr/>
            <p:nvPr/>
          </p:nvSpPr>
          <p:spPr bwMode="auto">
            <a:xfrm>
              <a:off x="7316788" y="4151313"/>
              <a:ext cx="100012" cy="50800"/>
            </a:xfrm>
            <a:prstGeom prst="triangle">
              <a:avLst/>
            </a:prstGeom>
            <a:solidFill>
              <a:schemeClr val="bg1">
                <a:lumMod val="6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>
            <a:off x="6948264" y="3860353"/>
            <a:ext cx="541338" cy="324363"/>
            <a:chOff x="7102475" y="4054475"/>
            <a:chExt cx="541338" cy="324363"/>
          </a:xfrm>
        </p:grpSpPr>
        <p:pic>
          <p:nvPicPr>
            <p:cNvPr id="100" name="그림 161" descr="266.png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7102475" y="4262438"/>
              <a:ext cx="541338" cy="11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" name="이등변 삼각형 204"/>
            <p:cNvSpPr/>
            <p:nvPr/>
          </p:nvSpPr>
          <p:spPr bwMode="auto">
            <a:xfrm>
              <a:off x="7275513" y="4054475"/>
              <a:ext cx="182562" cy="92075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02" name="이등변 삼각형 205"/>
            <p:cNvSpPr/>
            <p:nvPr/>
          </p:nvSpPr>
          <p:spPr bwMode="auto">
            <a:xfrm>
              <a:off x="7316788" y="4151313"/>
              <a:ext cx="100012" cy="50800"/>
            </a:xfrm>
            <a:prstGeom prst="triangle">
              <a:avLst/>
            </a:prstGeom>
            <a:solidFill>
              <a:schemeClr val="bg1">
                <a:lumMod val="6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3" name="群組 102"/>
          <p:cNvGrpSpPr/>
          <p:nvPr/>
        </p:nvGrpSpPr>
        <p:grpSpPr>
          <a:xfrm>
            <a:off x="7631062" y="3860353"/>
            <a:ext cx="541338" cy="324363"/>
            <a:chOff x="7102475" y="4054475"/>
            <a:chExt cx="541338" cy="324363"/>
          </a:xfrm>
        </p:grpSpPr>
        <p:pic>
          <p:nvPicPr>
            <p:cNvPr id="104" name="그림 161" descr="266.png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7102475" y="4262438"/>
              <a:ext cx="541338" cy="11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이등변 삼각형 204"/>
            <p:cNvSpPr/>
            <p:nvPr/>
          </p:nvSpPr>
          <p:spPr bwMode="auto">
            <a:xfrm>
              <a:off x="7275513" y="4054475"/>
              <a:ext cx="182562" cy="92075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06" name="이등변 삼각형 205"/>
            <p:cNvSpPr/>
            <p:nvPr/>
          </p:nvSpPr>
          <p:spPr bwMode="auto">
            <a:xfrm>
              <a:off x="7316788" y="4151313"/>
              <a:ext cx="100012" cy="50800"/>
            </a:xfrm>
            <a:prstGeom prst="triangle">
              <a:avLst/>
            </a:prstGeom>
            <a:solidFill>
              <a:schemeClr val="bg1">
                <a:lumMod val="6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7" name="群組 106"/>
          <p:cNvGrpSpPr/>
          <p:nvPr/>
        </p:nvGrpSpPr>
        <p:grpSpPr>
          <a:xfrm>
            <a:off x="8244408" y="3860353"/>
            <a:ext cx="541338" cy="324363"/>
            <a:chOff x="7102475" y="4054475"/>
            <a:chExt cx="541338" cy="324363"/>
          </a:xfrm>
        </p:grpSpPr>
        <p:pic>
          <p:nvPicPr>
            <p:cNvPr id="108" name="그림 161" descr="266.png"/>
            <p:cNvPicPr>
              <a:picLocks noChangeAspect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7102475" y="4262438"/>
              <a:ext cx="541338" cy="11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이등변 삼각형 204"/>
            <p:cNvSpPr/>
            <p:nvPr/>
          </p:nvSpPr>
          <p:spPr bwMode="auto">
            <a:xfrm>
              <a:off x="7275513" y="4054475"/>
              <a:ext cx="182562" cy="92075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110" name="이등변 삼각형 205"/>
            <p:cNvSpPr/>
            <p:nvPr/>
          </p:nvSpPr>
          <p:spPr bwMode="auto">
            <a:xfrm>
              <a:off x="7316788" y="4151313"/>
              <a:ext cx="100012" cy="50800"/>
            </a:xfrm>
            <a:prstGeom prst="triangle">
              <a:avLst/>
            </a:prstGeom>
            <a:solidFill>
              <a:schemeClr val="bg1">
                <a:lumMod val="6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" name="文字方塊 110"/>
          <p:cNvSpPr txBox="1"/>
          <p:nvPr/>
        </p:nvSpPr>
        <p:spPr>
          <a:xfrm>
            <a:off x="7668344" y="4232121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 smtClean="0"/>
              <a:t>Matrix Client</a:t>
            </a:r>
            <a:endParaRPr lang="zh-TW" altLang="en-US" sz="1000" dirty="0"/>
          </a:p>
        </p:txBody>
      </p:sp>
      <p:sp>
        <p:nvSpPr>
          <p:cNvPr id="112" name="文字方塊 111"/>
          <p:cNvSpPr txBox="1"/>
          <p:nvPr/>
        </p:nvSpPr>
        <p:spPr>
          <a:xfrm>
            <a:off x="6444208" y="4232121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 smtClean="0"/>
              <a:t>Matrix Client</a:t>
            </a:r>
            <a:endParaRPr lang="zh-TW" altLang="en-US" sz="1000" dirty="0"/>
          </a:p>
        </p:txBody>
      </p:sp>
      <p:cxnSp>
        <p:nvCxnSpPr>
          <p:cNvPr id="113" name="직선 연결선 233"/>
          <p:cNvCxnSpPr/>
          <p:nvPr/>
        </p:nvCxnSpPr>
        <p:spPr>
          <a:xfrm>
            <a:off x="7204075" y="4514156"/>
            <a:ext cx="0" cy="180975"/>
          </a:xfrm>
          <a:prstGeom prst="line">
            <a:avLst/>
          </a:prstGeom>
          <a:ln w="3175" cap="sq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그림 236" descr="114.pn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019925" y="4642743"/>
            <a:ext cx="385763" cy="33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그림 243" descr="114.pn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640638" y="4642743"/>
            <a:ext cx="385762" cy="33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그림 248" descr="114.pn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262938" y="4642743"/>
            <a:ext cx="384175" cy="330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8" name="직선 연결선 233"/>
          <p:cNvCxnSpPr/>
          <p:nvPr/>
        </p:nvCxnSpPr>
        <p:spPr>
          <a:xfrm>
            <a:off x="7884368" y="4509120"/>
            <a:ext cx="0" cy="180975"/>
          </a:xfrm>
          <a:prstGeom prst="line">
            <a:avLst/>
          </a:prstGeom>
          <a:ln w="3175" cap="sq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233"/>
          <p:cNvCxnSpPr/>
          <p:nvPr/>
        </p:nvCxnSpPr>
        <p:spPr>
          <a:xfrm>
            <a:off x="8460432" y="4509120"/>
            <a:ext cx="0" cy="180975"/>
          </a:xfrm>
          <a:prstGeom prst="line">
            <a:avLst/>
          </a:prstGeom>
          <a:ln w="3175" cap="sq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그림 170" descr="D:\_jinmin\Work\LPR\VAMManager\VAM Manager_3.JPG"/>
          <p:cNvPicPr preferRelativeResize="0"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300788" y="4706243"/>
            <a:ext cx="5175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3" name="직선 연결선 233"/>
          <p:cNvCxnSpPr/>
          <p:nvPr/>
        </p:nvCxnSpPr>
        <p:spPr>
          <a:xfrm>
            <a:off x="6516216" y="4509120"/>
            <a:ext cx="0" cy="180975"/>
          </a:xfrm>
          <a:prstGeom prst="line">
            <a:avLst/>
          </a:prstGeom>
          <a:ln w="3175" cap="sq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文字方塊 131"/>
          <p:cNvSpPr txBox="1"/>
          <p:nvPr/>
        </p:nvSpPr>
        <p:spPr>
          <a:xfrm>
            <a:off x="6804248" y="5013176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 smtClean="0"/>
              <a:t>Operator 1 </a:t>
            </a:r>
            <a:endParaRPr lang="zh-TW" altLang="en-US" sz="1000" dirty="0"/>
          </a:p>
        </p:txBody>
      </p:sp>
      <p:sp>
        <p:nvSpPr>
          <p:cNvPr id="133" name="文字方塊 132"/>
          <p:cNvSpPr txBox="1"/>
          <p:nvPr/>
        </p:nvSpPr>
        <p:spPr>
          <a:xfrm>
            <a:off x="7452320" y="5013176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 smtClean="0"/>
              <a:t>Operator 2</a:t>
            </a:r>
            <a:endParaRPr lang="zh-TW" altLang="en-US" sz="1000" dirty="0"/>
          </a:p>
        </p:txBody>
      </p:sp>
      <p:sp>
        <p:nvSpPr>
          <p:cNvPr id="138" name="文字方塊 137"/>
          <p:cNvSpPr txBox="1"/>
          <p:nvPr/>
        </p:nvSpPr>
        <p:spPr>
          <a:xfrm>
            <a:off x="8100392" y="5013176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000" dirty="0" smtClean="0"/>
              <a:t>Operator 3</a:t>
            </a:r>
            <a:endParaRPr lang="zh-TW" altLang="en-US" sz="1000" dirty="0"/>
          </a:p>
        </p:txBody>
      </p:sp>
      <p:sp>
        <p:nvSpPr>
          <p:cNvPr id="127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5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134" name="群組 192"/>
          <p:cNvGrpSpPr/>
          <p:nvPr/>
        </p:nvGrpSpPr>
        <p:grpSpPr>
          <a:xfrm>
            <a:off x="267544" y="1268760"/>
            <a:ext cx="2705100" cy="4962525"/>
            <a:chOff x="6172200" y="1268413"/>
            <a:chExt cx="2705100" cy="4962525"/>
          </a:xfrm>
        </p:grpSpPr>
        <p:grpSp>
          <p:nvGrpSpPr>
            <p:cNvPr id="145" name="그룹 82"/>
            <p:cNvGrpSpPr>
              <a:grpSpLocks/>
            </p:cNvGrpSpPr>
            <p:nvPr/>
          </p:nvGrpSpPr>
          <p:grpSpPr bwMode="auto">
            <a:xfrm>
              <a:off x="6172200" y="1268413"/>
              <a:ext cx="2705100" cy="4962525"/>
              <a:chOff x="286022" y="1607548"/>
              <a:chExt cx="2666728" cy="4961807"/>
            </a:xfrm>
          </p:grpSpPr>
          <p:sp>
            <p:nvSpPr>
              <p:cNvPr id="154" name="모서리가 둥근 직사각형 83"/>
              <p:cNvSpPr/>
              <p:nvPr/>
            </p:nvSpPr>
            <p:spPr>
              <a:xfrm>
                <a:off x="286022" y="1885320"/>
                <a:ext cx="2666728" cy="4553879"/>
              </a:xfrm>
              <a:prstGeom prst="roundRect">
                <a:avLst>
                  <a:gd name="adj" fmla="val 1047"/>
                </a:avLst>
              </a:prstGeom>
              <a:solidFill>
                <a:schemeClr val="tx1">
                  <a:lumMod val="50000"/>
                  <a:lumOff val="50000"/>
                  <a:alpha val="9000"/>
                </a:schemeClr>
              </a:solidFill>
              <a:ln w="0">
                <a:solidFill>
                  <a:schemeClr val="tx1">
                    <a:lumMod val="85000"/>
                    <a:lumOff val="15000"/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55" name="Picture 4" descr="D:\alvin\pello\png4\190.pn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317148" y="6434949"/>
                <a:ext cx="2604475" cy="134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6" name="그룹 85"/>
              <p:cNvGrpSpPr>
                <a:grpSpLocks/>
              </p:cNvGrpSpPr>
              <p:nvPr/>
            </p:nvGrpSpPr>
            <p:grpSpPr bwMode="auto">
              <a:xfrm>
                <a:off x="390562" y="1607548"/>
                <a:ext cx="2457646" cy="1133206"/>
                <a:chOff x="390562" y="1550398"/>
                <a:chExt cx="2457646" cy="1133206"/>
              </a:xfrm>
            </p:grpSpPr>
            <p:grpSp>
              <p:nvGrpSpPr>
                <p:cNvPr id="157" name="그룹 87"/>
                <p:cNvGrpSpPr>
                  <a:grpSpLocks/>
                </p:cNvGrpSpPr>
                <p:nvPr/>
              </p:nvGrpSpPr>
              <p:grpSpPr bwMode="auto">
                <a:xfrm>
                  <a:off x="390562" y="1550398"/>
                  <a:ext cx="2457646" cy="1133206"/>
                  <a:chOff x="390562" y="1550398"/>
                  <a:chExt cx="2457646" cy="1133206"/>
                </a:xfrm>
              </p:grpSpPr>
              <p:pic>
                <p:nvPicPr>
                  <p:cNvPr id="159" name="Picture 7" descr="D:\alvin\pello\png4\90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lum bright="-8000" contrast="-4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62" y="1550398"/>
                    <a:ext cx="2457646" cy="8855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60" name="Picture 7" descr="D:\alvin\pello\png4\90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lum bright="-8000" contrast="-4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0562" y="1798048"/>
                    <a:ext cx="2457646" cy="8855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58" name="직사각형 88"/>
                <p:cNvSpPr/>
                <p:nvPr/>
              </p:nvSpPr>
              <p:spPr>
                <a:xfrm flipH="1">
                  <a:off x="462921" y="1622743"/>
                  <a:ext cx="2293879" cy="492372"/>
                </a:xfrm>
                <a:prstGeom prst="rect">
                  <a:avLst/>
                </a:prstGeom>
              </p:spPr>
              <p:txBody>
                <a:bodyPr lIns="0" tIns="0" rIns="0" bIns="0">
                  <a:spAutoFit/>
                  <a:scene3d>
                    <a:camera prst="orthographicFront">
                      <a:rot lat="0" lon="0" rev="0"/>
                    </a:camera>
                    <a:lightRig rig="glow" dir="t">
                      <a:rot lat="0" lon="0" rev="3600000"/>
                    </a:lightRig>
                  </a:scene3d>
                  <a:sp3d prstMaterial="softEdge">
                    <a:bevelT w="1270" h="1270"/>
                    <a:contourClr>
                      <a:schemeClr val="accent4">
                        <a:alpha val="95000"/>
                      </a:schemeClr>
                    </a:contourClr>
                  </a:sp3d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1600" b="1" spc="-70" dirty="0" smtClean="0">
                      <a:ln>
                        <a:prstDash val="solid"/>
                      </a:ln>
                      <a:solidFill>
                        <a:prstClr val="white"/>
                      </a:solidFill>
                      <a:ea typeface="삼성긴고딕 Medium" pitchFamily="50" charset="-127"/>
                    </a:rPr>
                    <a:t>Enterprise Video </a:t>
                  </a:r>
                  <a:br>
                    <a:rPr kumimoji="0" lang="en-US" altLang="zh-TW" sz="1600" b="1" spc="-70" dirty="0" smtClean="0">
                      <a:ln>
                        <a:prstDash val="solid"/>
                      </a:ln>
                      <a:solidFill>
                        <a:prstClr val="white"/>
                      </a:solidFill>
                      <a:ea typeface="삼성긴고딕 Medium" pitchFamily="50" charset="-127"/>
                    </a:rPr>
                  </a:br>
                  <a:r>
                    <a:rPr kumimoji="0" lang="en-US" altLang="zh-TW" sz="1600" b="1" spc="-70" dirty="0" smtClean="0">
                      <a:ln>
                        <a:prstDash val="solid"/>
                      </a:ln>
                      <a:solidFill>
                        <a:prstClr val="white"/>
                      </a:solidFill>
                      <a:ea typeface="삼성긴고딕 Medium" pitchFamily="50" charset="-127"/>
                    </a:rPr>
                    <a:t>Management</a:t>
                  </a:r>
                  <a:endParaRPr kumimoji="0" lang="ko-KR" altLang="en-US" sz="1600" b="1" spc="-70" dirty="0" smtClean="0">
                    <a:ln>
                      <a:prstDash val="solid"/>
                    </a:ln>
                    <a:solidFill>
                      <a:prstClr val="white"/>
                    </a:solidFill>
                    <a:ea typeface="삼성긴고딕 Medium" pitchFamily="50" charset="-127"/>
                  </a:endParaRPr>
                </a:p>
              </p:txBody>
            </p:sp>
          </p:grpSp>
        </p:grpSp>
        <p:pic>
          <p:nvPicPr>
            <p:cNvPr id="146" name="Picture 57" descr="e-map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6299200" y="2803525"/>
              <a:ext cx="1152525" cy="696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Picture 58" descr="Video Intelligent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7524750" y="2805113"/>
              <a:ext cx="1150938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Picture 59" descr="main_ph08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6300788" y="3813175"/>
              <a:ext cx="1150938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62" descr="b_LCD_2_layer"/>
            <p:cNvPicPr>
              <a:picLocks noChangeAspect="1" noChangeArrowheads="1"/>
            </p:cNvPicPr>
            <p:nvPr/>
          </p:nvPicPr>
          <p:blipFill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788" y="4868863"/>
              <a:ext cx="1150937" cy="649288"/>
            </a:xfrm>
            <a:prstGeom prst="rect">
              <a:avLst/>
            </a:prstGeom>
            <a:noFill/>
            <a:ln w="12700">
              <a:solidFill>
                <a:srgbClr val="6094CE"/>
              </a:solidFill>
              <a:miter lim="800000"/>
              <a:headEnd/>
              <a:tailEnd/>
            </a:ln>
          </p:spPr>
        </p:pic>
        <p:pic>
          <p:nvPicPr>
            <p:cNvPr id="152" name="Picture 63"/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24750" y="4849813"/>
              <a:ext cx="1150938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" name="Picture 4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7524328" y="3789040"/>
              <a:ext cx="115951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1" name="文字方塊 160"/>
          <p:cNvSpPr txBox="1"/>
          <p:nvPr/>
        </p:nvSpPr>
        <p:spPr>
          <a:xfrm>
            <a:off x="395536" y="1988840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Enterprise VMS functionalities for professional security projects. </a:t>
            </a:r>
            <a:endParaRPr lang="zh-TW" altLang="en-US" sz="1400" dirty="0"/>
          </a:p>
        </p:txBody>
      </p:sp>
      <p:sp>
        <p:nvSpPr>
          <p:cNvPr id="162" name="文字方塊 161"/>
          <p:cNvSpPr txBox="1"/>
          <p:nvPr/>
        </p:nvSpPr>
        <p:spPr>
          <a:xfrm>
            <a:off x="395536" y="351238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200" dirty="0" smtClean="0"/>
              <a:t>E-Map</a:t>
            </a:r>
            <a:endParaRPr lang="zh-TW" altLang="en-US" sz="1200" dirty="0"/>
          </a:p>
        </p:txBody>
      </p:sp>
      <p:sp>
        <p:nvSpPr>
          <p:cNvPr id="163" name="文字方塊 162"/>
          <p:cNvSpPr txBox="1"/>
          <p:nvPr/>
        </p:nvSpPr>
        <p:spPr>
          <a:xfrm>
            <a:off x="1403648" y="3512388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200" dirty="0" smtClean="0"/>
              <a:t>Alarm Management</a:t>
            </a:r>
            <a:endParaRPr lang="zh-TW" altLang="en-US" sz="1200" dirty="0"/>
          </a:p>
        </p:txBody>
      </p:sp>
      <p:sp>
        <p:nvSpPr>
          <p:cNvPr id="164" name="文字方塊 163"/>
          <p:cNvSpPr txBox="1"/>
          <p:nvPr/>
        </p:nvSpPr>
        <p:spPr>
          <a:xfrm>
            <a:off x="1619672" y="452050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200" dirty="0" smtClean="0"/>
              <a:t>360° Fisheye</a:t>
            </a:r>
            <a:endParaRPr lang="zh-TW" altLang="en-US" sz="1200" dirty="0"/>
          </a:p>
        </p:txBody>
      </p:sp>
      <p:sp>
        <p:nvSpPr>
          <p:cNvPr id="165" name="文字方塊 164"/>
          <p:cNvSpPr txBox="1"/>
          <p:nvPr/>
        </p:nvSpPr>
        <p:spPr>
          <a:xfrm>
            <a:off x="323528" y="452050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zh-TW" sz="1200" dirty="0" smtClean="0"/>
              <a:t>Smart Search</a:t>
            </a:r>
            <a:endParaRPr lang="zh-TW" altLang="en-US" sz="1200" dirty="0"/>
          </a:p>
        </p:txBody>
      </p:sp>
      <p:sp>
        <p:nvSpPr>
          <p:cNvPr id="166" name="矩形 165"/>
          <p:cNvSpPr/>
          <p:nvPr/>
        </p:nvSpPr>
        <p:spPr>
          <a:xfrm>
            <a:off x="491423" y="5517579"/>
            <a:ext cx="10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 smtClean="0"/>
              <a:t>Centralized </a:t>
            </a:r>
          </a:p>
          <a:p>
            <a:pPr algn="ctr"/>
            <a:r>
              <a:rPr lang="en-US" altLang="zh-TW" sz="1200" dirty="0" smtClean="0"/>
              <a:t>Management</a:t>
            </a:r>
            <a:endParaRPr lang="zh-TW" altLang="en-US" sz="1200" dirty="0"/>
          </a:p>
        </p:txBody>
      </p:sp>
      <p:sp>
        <p:nvSpPr>
          <p:cNvPr id="167" name="矩形 166"/>
          <p:cNvSpPr/>
          <p:nvPr/>
        </p:nvSpPr>
        <p:spPr>
          <a:xfrm>
            <a:off x="1681726" y="5487962"/>
            <a:ext cx="10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 smtClean="0"/>
              <a:t>Rule</a:t>
            </a:r>
          </a:p>
          <a:p>
            <a:pPr algn="ctr"/>
            <a:r>
              <a:rPr lang="en-US" altLang="zh-TW" sz="1200" dirty="0" smtClean="0"/>
              <a:t>Management</a:t>
            </a:r>
            <a:endParaRPr lang="zh-TW" alt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6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5" name="文字方塊 11"/>
          <p:cNvSpPr txBox="1">
            <a:spLocks noChangeArrowheads="1"/>
          </p:cNvSpPr>
          <p:nvPr/>
        </p:nvSpPr>
        <p:spPr bwMode="auto">
          <a:xfrm>
            <a:off x="0" y="2276475"/>
            <a:ext cx="9144000" cy="2016621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zh-TW" altLang="en-US" sz="3600">
              <a:solidFill>
                <a:srgbClr val="FFFFFF"/>
              </a:solidFill>
            </a:endParaRPr>
          </a:p>
        </p:txBody>
      </p:sp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395536" y="27809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en-US" altLang="zh-CN" sz="3600" dirty="0" smtClean="0">
                <a:solidFill>
                  <a:schemeClr val="bg1"/>
                </a:solidFill>
                <a:ea typeface="新細明體" pitchFamily="18" charset="-120"/>
              </a:rPr>
              <a:t>SMR8300 Product Overview &amp; Position</a:t>
            </a:r>
            <a:endParaRPr lang="en-US" altLang="zh-TW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78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323528" y="-27384"/>
            <a:ext cx="835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000" b="1" dirty="0" smtClean="0">
                <a:solidFill>
                  <a:srgbClr val="4F81BD"/>
                </a:solidFill>
              </a:rPr>
              <a:t>SMR8300 Model Series</a:t>
            </a:r>
            <a:endParaRPr lang="en-US" altLang="zh-TW" sz="3000" b="1" dirty="0">
              <a:solidFill>
                <a:srgbClr val="4F81BD"/>
              </a:solidFill>
            </a:endParaRPr>
          </a:p>
        </p:txBody>
      </p:sp>
      <p:sp>
        <p:nvSpPr>
          <p:cNvPr id="27651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205538" y="5084763"/>
            <a:ext cx="2160587" cy="865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TW" dirty="0"/>
          </a:p>
        </p:txBody>
      </p:sp>
      <p:sp>
        <p:nvSpPr>
          <p:cNvPr id="27680" name="AutoShape 31" descr="Z"/>
          <p:cNvSpPr>
            <a:spLocks noChangeAspect="1" noChangeArrowheads="1"/>
          </p:cNvSpPr>
          <p:nvPr/>
        </p:nvSpPr>
        <p:spPr bwMode="auto">
          <a:xfrm>
            <a:off x="4113213" y="3014663"/>
            <a:ext cx="771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zh-TW" dirty="0"/>
          </a:p>
        </p:txBody>
      </p:sp>
      <p:sp>
        <p:nvSpPr>
          <p:cNvPr id="27681" name="AutoShape 32" descr="Z"/>
          <p:cNvSpPr>
            <a:spLocks noChangeAspect="1" noChangeArrowheads="1"/>
          </p:cNvSpPr>
          <p:nvPr/>
        </p:nvSpPr>
        <p:spPr bwMode="auto">
          <a:xfrm>
            <a:off x="4113213" y="3014663"/>
            <a:ext cx="771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zh-TW" dirty="0"/>
          </a:p>
        </p:txBody>
      </p:sp>
      <p:sp>
        <p:nvSpPr>
          <p:cNvPr id="12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7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971600" y="966522"/>
          <a:ext cx="7056784" cy="5283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995"/>
                <a:gridCol w="2325533"/>
                <a:gridCol w="2304256"/>
              </a:tblGrid>
              <a:tr h="20105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SMR8300E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4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SMR8300A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4E7E"/>
                    </a:solidFill>
                  </a:tcPr>
                </a:tc>
              </a:tr>
              <a:tr h="23289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Position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Enterprise Megapixel NVR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2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Form Factor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All-in-one Desktop (Tower)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2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CPU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CA" altLang="zh-TW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Intel® Core i3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CA" altLang="zh-TW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Intel® Core i7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77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Channel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新細明體"/>
                        </a:rPr>
                        <a:t>16 – 32 Full HD</a:t>
                      </a:r>
                      <a:endParaRPr lang="zh-TW" sz="1200" kern="100" dirty="0"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  <a:r>
                        <a:rPr lang="en-US" altLang="zh-TW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– 64 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Full 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77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Recording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Throughput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新細明體"/>
                        </a:rPr>
                        <a:t>200 Mbps </a:t>
                      </a:r>
                      <a:endParaRPr lang="zh-TW" sz="1200" kern="100" dirty="0"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400 Mbps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2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Max. 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TW" sz="1400" dirty="0" smtClean="0">
                          <a:latin typeface="+mn-lt"/>
                        </a:rPr>
                        <a:t>8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2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HDD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TW" sz="1400" dirty="0" smtClean="0">
                          <a:latin typeface="+mn-lt"/>
                        </a:rPr>
                        <a:t>8 (Hot-Swappable)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2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Storage Expansion </a:t>
                      </a:r>
                      <a:endParaRPr lang="en-US" altLang="zh-TW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CA" altLang="zh-TW" sz="1400" dirty="0" smtClean="0">
                          <a:latin typeface="+mn-lt"/>
                        </a:rPr>
                        <a:t>NAS/iSCSI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2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CA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RAID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TW" sz="1400" dirty="0" smtClean="0">
                          <a:latin typeface="+mn-lt"/>
                        </a:rPr>
                        <a:t>Non RAID, 1, 5, 6 (built-in)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89343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CA" altLang="zh-TW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I/O Interface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2x Gigabit </a:t>
                      </a: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Ethernet</a:t>
                      </a:r>
                      <a:endParaRPr lang="en-US" altLang="zh-TW" sz="14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6x USB2.0</a:t>
                      </a: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TW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1x VGA, 1x HDMI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2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Power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Supply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TW" sz="1400" dirty="0" smtClean="0">
                          <a:latin typeface="+mn-lt"/>
                        </a:rPr>
                        <a:t>430 W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2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CA" altLang="zh-TW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Dimensions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pl-PL" altLang="zh-TW" sz="1400" dirty="0" smtClean="0">
                          <a:latin typeface="+mn-lt"/>
                        </a:rPr>
                        <a:t>310(H) x 175(W) x 380(D) mm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2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Local Display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zh-TW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Dual  Monitors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2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Surveon Control Center (CMS)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TW" sz="1400" dirty="0" smtClean="0">
                          <a:latin typeface="+mn-lt"/>
                        </a:rPr>
                        <a:t>Yes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2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Operating System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TW" sz="1400" dirty="0" smtClean="0">
                          <a:latin typeface="+mn-lt"/>
                        </a:rPr>
                        <a:t>Linux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872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Warranty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altLang="zh-TW" sz="1400" dirty="0" smtClean="0">
                          <a:latin typeface="+mn-lt"/>
                        </a:rPr>
                        <a:t>3 years</a:t>
                      </a:r>
                      <a:endParaRPr lang="zh-TW" altLang="en-US" sz="14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9310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323528" y="-27384"/>
            <a:ext cx="835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000" b="1" dirty="0" smtClean="0">
                <a:solidFill>
                  <a:srgbClr val="4F81BD"/>
                </a:solidFill>
              </a:rPr>
              <a:t>SMR8300 Hardware Views </a:t>
            </a:r>
            <a:endParaRPr lang="en-US" altLang="zh-TW" sz="3000" b="1" dirty="0">
              <a:solidFill>
                <a:srgbClr val="4F81BD"/>
              </a:solidFill>
            </a:endParaRPr>
          </a:p>
        </p:txBody>
      </p:sp>
      <p:sp>
        <p:nvSpPr>
          <p:cNvPr id="27651" name="Rectangle 11"/>
          <p:cNvSpPr>
            <a:spLocks noChangeArrowheads="1"/>
          </p:cNvSpPr>
          <p:nvPr/>
        </p:nvSpPr>
        <p:spPr bwMode="auto">
          <a:xfrm>
            <a:off x="0" y="0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80" name="AutoShape 31" descr="Z"/>
          <p:cNvSpPr>
            <a:spLocks noChangeAspect="1" noChangeArrowheads="1"/>
          </p:cNvSpPr>
          <p:nvPr/>
        </p:nvSpPr>
        <p:spPr bwMode="auto">
          <a:xfrm>
            <a:off x="4113213" y="2942655"/>
            <a:ext cx="771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zh-TW" dirty="0"/>
          </a:p>
        </p:txBody>
      </p:sp>
      <p:sp>
        <p:nvSpPr>
          <p:cNvPr id="27681" name="AutoShape 32" descr="Z"/>
          <p:cNvSpPr>
            <a:spLocks noChangeAspect="1" noChangeArrowheads="1"/>
          </p:cNvSpPr>
          <p:nvPr/>
        </p:nvSpPr>
        <p:spPr bwMode="auto">
          <a:xfrm>
            <a:off x="4113213" y="2942655"/>
            <a:ext cx="771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zh-TW" dirty="0"/>
          </a:p>
        </p:txBody>
      </p:sp>
      <p:sp>
        <p:nvSpPr>
          <p:cNvPr id="11" name="Rectangle 6"/>
          <p:cNvSpPr txBox="1">
            <a:spLocks noGrp="1" noChangeArrowheads="1"/>
          </p:cNvSpPr>
          <p:nvPr/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8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5536" y="1187460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zh-TW" b="1" dirty="0" smtClean="0"/>
              <a:t>Front View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860032" y="1124744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zh-TW" b="1" dirty="0" smtClean="0"/>
              <a:t>Rear View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0957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40195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9310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1" name="Picture 1" descr="C:\Users\bridgette.pan.IFT\Desktop\image for sales kit\nvr_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96" y="1268760"/>
            <a:ext cx="8167660" cy="2736304"/>
          </a:xfrm>
          <a:prstGeom prst="rect">
            <a:avLst/>
          </a:prstGeom>
          <a:noFill/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323528" y="-27384"/>
            <a:ext cx="835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000" b="1" dirty="0" smtClean="0">
                <a:solidFill>
                  <a:srgbClr val="4F81BD"/>
                </a:solidFill>
              </a:rPr>
              <a:t>SMR8300 Target Applications</a:t>
            </a:r>
            <a:endParaRPr lang="en-US" altLang="zh-TW" sz="3000" b="1" dirty="0">
              <a:solidFill>
                <a:srgbClr val="4F81BD"/>
              </a:solidFill>
            </a:endParaRPr>
          </a:p>
        </p:txBody>
      </p:sp>
      <p:sp>
        <p:nvSpPr>
          <p:cNvPr id="27651" name="Rectangle 11"/>
          <p:cNvSpPr>
            <a:spLocks noChangeArrowheads="1"/>
          </p:cNvSpPr>
          <p:nvPr/>
        </p:nvSpPr>
        <p:spPr bwMode="auto">
          <a:xfrm>
            <a:off x="-249" y="-347"/>
            <a:ext cx="323850" cy="908050"/>
          </a:xfrm>
          <a:prstGeom prst="rect">
            <a:avLst/>
          </a:prstGeom>
          <a:solidFill>
            <a:srgbClr val="6094C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2820" name="AutoShape 4" descr="data:image/jpeg;base64,/9j/4AAQSkZJRgABAQAAAQABAAD/2wCEAAkGBxIQEBUUERQUExQWFRYYGBYWFBQVFxgWFBYWFhcYGRUZHSggGBolHBUUITEhJikrLi4uGB8zODMsNygtMCsBCgoKDg0OGxAQGywlICQsLCwsLCwsLCwsLCwsLCwsLCwsLCwsLCwsLCwsLCwsLCwsLCwsLCwsLCwsLCwsLCwsLP/AABEIAHIBuAMBEQACEQEDEQH/xAAcAAEAAgIDAQAAAAAAAAAAAAAABgcFCAIDBAH/xABNEAABAwICBQYJCQUGBQUAAAABAAIDBBEFEgYHITFRE0FhcYGRFBciMlJUk7HSIzVCcnOCkqHRFTNiosEkQ3Sys9MlY8LD8TREU4Pw/8QAGgEBAAMBAQEAAAAAAAAAAAAAAAMEBQIBBv/EAC4RAAIBAwMDBAICAQUBAAAAAAABAgMEERIxURQhQRMyM3EiYYGRsUJSocHRI//aAAwDAQACEQMRAD8AvFAEAQBAEAQBAEAQBAEAQBAEAQBAEAQBAEAQBAEAQBAEAQBAEAQBAEAQBAEAQBAEAQBAEAQBAEAQBAEAQBAEAQBAQGeqqsXqZYaaZ1LRQPMck0eyWaUecyN30Wi+/q33sLCUaaTkstkGXUbSfYjuG6O09TC2eLD65+YEtm8OiEpyktLgDKBe4PMrEpOL0ua/p/8Ag9GO5k9H8dmovBnPmkqsOqncmyScf2inmzFnJyn6QzNc0noO63lRVKaeVjEl/TCbg++zLNVQnCAIAgCAIAgCAIAgCAIAgCAIAgCAIAgCAIAgCAIAgCAIAgCAIAgCAIAgCAIAgCAID4SgMLW6T08ZsCZCPQAI/ESAexTxt5y7lWpeU49t/o6INLoHGzmvZ0kAj8jf8l07Wa2OI31N75RnaeoZI0OY4OaecG4Vdpp4ZbjJSWUztXh0EAQBAEAQBAEAQEG1VzCOGejfsnp6iXOD5zmvdmbJ0gg2v0DiFPcLLUls0Q0XhaTF6PaPVMmDxOp6qpjlyvIiLwyN1pH3juGh8eYbMwdcE3U860FWeqKa5/7/AGd4eDp0krKefCKWjpYzFJPNHEyA35SF0cgdKX32nKQbuO/NfnuvIqSquUnnHfJHW7xUV5LTVInCAIAgCAIAgCAIAgCAIAgCAIAgCAIAgCAIAgCAIAgCAIAgCAIAgCAIAgCAIAgCAICD6TY6ZXGOM2jGwkfTPw+9X6FDT+UtzJurlzemL7f5I8rRRCA9uE4m+mfmZtB85vM4f0PSo6lNTWGTUa0qTytixaOqbKxr2G7XD/yD0hZkouLwzbhNTipI71ydhAEAQBAEAQBARrSTRCOrkbPHI+lqmCzZ4t9vRe3c9vR2XspYVXFYfdcEc6eruuzMf+ysctk8PprbuU8G+U68vm3XWql/tf8AZ5pqcmQ0c0QZSymomlfVVThYzy7wPRjZuY3/AMblzOrqWEsI9hTw8vuylvGLivrbvZQfAtDp6fBQ6ipyPGLivrbvZQfAnT0+B1FTk9mD6zMQjqI3VE7pYQ4cozk4hdh2OsWsBuAbjbvAXM7aDi8LudQuJ57l/wAErXtDmkOa4AgjcQRcEdFlmbGic0AQEC1r6XPoIWR078lRKbh1muyRsIzGzgRcmzRcelwVi3pKby9ivXqOC7blXeMXFfW3eyg+BXenp8FTqKnI8YuK+tu9lB8CdPT4HUVOSxNT2kdXXOqvCpjLyYgyXbG22czZvMaL3yt38FVuqcYY0otW9SU85LKVQsmG0yrJIMPqZYnZJGQvc11gbOA2GxBB7V3TSc0mczeItlFeMXFfW3eyg+BaXT0+DO6ipyPGLivrbvZQfAnT0+B1FTkeMXFfW3eyg+BOnp8DqKnI8YuK+tu9lB8CdPT4HUVOR4xcV9bd7KD4E6enwOoqcjxi4r6272UHwJ09PgdRU5LT1RY5U1tLM+qkMrmz5QS1jbN5NhtZoA3k96pXMIwklEuW83KOWTtVycICC6V6zqSicY4gamYbCGEBjTwdJt29AB6bKxTtpT7vsiCpcRiVviutHEpickjKdvCJjb26XPzG/SLK3G1prfuVZXM2R+o0lrpDd1XUn/7pAO4GylVKC8IjdWb8nSMbqhuqaj28vxL3048I89SXJ7KXTDEI/Nq5/vSF/wCT7rl0ab8HSrTXkz2Ha18Rityjopxz54w02648vuKilawexJG5mtyzNANOhihkaYTE+NrSbPD2kOJGw2BG7gqlah6fktUquvwTJQEwQEV0t08pMO8h5Ms1v3Udi4X3F5Oxg69vAFTU6Ep7EVStGG5V+Ma2a+YkQ8nTN5srRI/te8W7mhXI2sFv3KkrmT27EaqtK6+U+XV1B6pXtHc0gKVUoLwROrN+Tzftuq9ZqPby/EuvTjwjz1Jcnpp9K6+Pzauo7ZXuHc4kLl0oPwj1VZryZug1o4nF50rJhwlib72ZT+ajla02SK5miwNBtZZxCobTyQcm9wcQ9j8zfJbmN2kXG7iVVrW+hakyzSr63jBYirFgwmleImGCzTZ0nkjoH0j3bO1T29PVL6Kt3V0Qwt2QFaRinKKMucGtBJJsAOcleNpLLPUm3hEuw/RBuUGZxLvRaQAOi9rn8lSndPP4mnTsY4/NnnxbRTI0ugJdbaWOtf7pG/qXVO6y8SOK1jhZh/R16F4hlkMRPkv2t6HAbe8D8l7dU8rUjmxq4lofkmqomqEAQBAVDrR07qaetEFHMYhEwcoQ2N2aR9nAeU0+a3Lu9I8Fdt6EZR1SRTr1nGWIkP8AGLivrbvZQfArHT0+CDqKnI8YuK+tu9lB8CdPT4HUVOS19VWlD6+lcJ3554n2ebNBcx93MdZoAH0m7voKjcU1CXbYuUKjnHvuTdQE4QBAakLbMYIAgLu1LaR8vTOpZD8pBtZxMJOwfdOzqLVnXVPEtS8mhbVNUcPwWSqpZOueZrGuc8hrWgkk7gALknsTc8bwayaXY66vrJJzfKTljB+jE3Ywddtp6XFa9KnoikZdWeuWTDqQjCAtjUF51b1U3vqFSvPBdtPJb6olwj+sD5rq/sJPcpKPyL7OKntZrQtcyQgJJQaBYlPEyWKnzRyNDmu5WAXa4XBs54I7QoXcU08NkyoTazg9Hi1xb1U+2pv9xedTT5PenqcDxa4t6qfbU3+4nU0+R09TgeLXFvVT7am/3E6mnyOnqcFo6pMBqaGmmZVR8k502Zozxvu3k2C92OI3g9yp3M4zknEt0IOMcMnSrk5V2uLTB8FqOncWve3NK8bCGOuGsB5i6xJPC3FW7aipfkyrcVdP4opgLQKB30dK+aRscTXPe82a1ouSf/3PzLxtJZZ6k28IsHDNT1ZI0GaWKC/0QDK4ddrNv1EqrK7itkWY2snuzIO1KvtsrG36YD/uLnrP0ddJ+zD4nqkr4gTEYZxwa4seex4Df5l3G7g9zmVrJbELxPC56V+SoifE7mD2kX6jucOkXViMoy7pleUJR3RY2ob9/VfZxf5nqrebItWnkuZUC6QnWlpY7D6YNhNp5rtYd+RrbZ324i4A6TfbZT29LXLvsiCvU0R7Gv73lxJcSSSSSSSSTtJJO8nitRLBnN5DWkkAAkk2AG0kncAOcoCe4Lqnrp2h0pjpgdzX3dJ2sbsHUTfoVWV3BbdyxG2k9+xmfEq+3/rG3/w5/wBxcdZ+jvpP2Y6v1PVrBeKWCXoOaNx6rgj811G7i90eStZeGQvGdH6qjNqmCSL+Ii7CeAkbdpParEKkZbMglTlHdEh1QfO0X1Jf9NyiuvjJLb5DYRZhokB0vqs9SW80YDe0+UfeB2LRto4hnkxr2eqpjgwisFQlmhOH+dM4fws/6j/TsKpXU++hGlY0t5v+CWqmaQQEH0mpfBqlsrNgcc4+u0guHbsPaVfoS1wcWZN1D0qimvJNYpA5ocNxAI6iLqg1h4NVPKyc0PQgPDjeJMpKeWeTzY2Fx6SNzR0k2Hauox1SSRzKWlZNXKyqfNI+WQ3fI9z3H+J5JPZcrYisLCMqUm3lnSvTkICV6scc8DxGMuNo5fkn8PLIyO7H5dvMCVBcU9UPont56ZmxiyzSCAIDUhbZjBAfXNI3gi4uOkcepD0yei+NOoauKoZfyHeU0fSjdse3u3dIB5lxUhri0dU56JZNnqSobLG2SMhzHtDmuG4tcLgjsKyGsPDNVPKK7106R8jTNpIz8pPtfbeIQf8AqcLdIDlZtaeZan4K9zUwtK8lIrRM8+vYWmxBB4EWO3buQ9PiHhbGoLzq3qpvfUKleeC7aeS31RLhH9YHzXV/YSe5SUfkX2cVPazWha5khAbMaA/NdH/h4/8AKFkVfe/s1qftRn1GdhAEAQBAa3azXE4vV3352DsEUdvystW3+NGZce9kZUxCSrVnjkNDXiSo2RujdHntfIXFpDrDbbybG3pKC4g5wwiehNRllmwdBiMNQ3NDJHK087HtcPyKzHFrdGimnsepeHoQHmxCgiqIzHNGyRh3te0OHcefpXqk4vKPGk+zMHovoXT4dNNJTuktKGjI4hzWBpJs02zc53kqSpWlUSTOIUowfYkqiJCjNeb3ftGIHzRTNI4XMst/c3uC0bT2P7KF17kV2rRVMpoviLKWtgnkbmZHIHOG823XA5yL3HSFxUi5QaR3TkoyTZslhGOU1W3NTzRyjg1wzDocze09BCyZQlHdGpGUZbGRXJ0EBwmha9pa9oc0ixa4Agg8xB2EJnB4RfDtAaSmrhV0+aIgOHJNI5LygQSARdu/cDboUsq8pQ0sjVKMZakStREpVtdLnle70nuPeSteCxFI+eqS1Tb/AGdBXRwWZg1PydPG3gwX6yLn8yVk1Japtm/RjpppHtXBKEBgtMafNTE87HNd3nKf8yntpYmVL2OaWeD06NS56WI8G5fwkt/oua6xUZ3ayzSRlFEWAgKo15Y7lZFRsO19pZB/C0kRg9bgT9wK5aU8tyZUup4WlFPq+USRaDaMuxKpdFcta2J7y7g62WMdryD1Ncoq1X01klpU9bI/LG5ji1wLXNJa4HeHNNiD1EFSp57kbWHg4EIeGyur7HvDqCKQm8jRycn2jLAk/WGV33lk1oaJtGrSnrjkkaiJAgNSFtmMEBOcb0ez4HRVjB5UYfHLb/43TyZHfdcbff6FWhUxWlFlmUM0lIgyslYuLU7pWwUstPO8N8Ha6Vrif7ne8fcJ7nDgqF1S/JSXkvW9T8cPwVjpPjTq6rlqH3Gd3ktP0YxsY3sG/pJVynDRFIq1J6pZPVoPgBxCujht8mDnlP8AymEZh97Y37y5rT0QbPaMNcsHzToAYnVgbAJngDoCUPjQre9mCUpEWxqC86t6qb31CpXngu2nkt9US4R/WB811f2EnuUlH5F9nFT2s1oWuZIQHsixepY0NZUTtaBYNbNIAAOYAGwC5cIvwdqcktzn+3Kr1mo9vL8SaI8IepLkftyq9ZqPby/EmiPCHqS5Bxyr9ZqPby/EmiPCHqS5NldGHl1FTFxJJgiJJNySY23JJ3lZE/czUh7UZNcnRS2uzRxzJxWsF45A1kpA82RoytcehzQ1t+LRxCv2lTtoKVzTedSKxVwphAcopCw5mEtdxaSD3jajSe56m1sZuh0zxGD93VzdT3cqO6QOUTo03uiRVprySbDNb1dHsmZDOOoxuP3m3b/KopWkHsSxupLcnejutGhqiGSF1NIdlpbZCeiUbPxZVWqW0499yxC4jInAKrk59QFa66dHHzwMqogXOgDhIBvMTrEu6cpF+pzjzK1a1FF6X5K1zDUsrwUktEzwgDTY3GwjcRvHah7kzFDpVXQfuqqdvQZC9v4X3H5KN0oPdHaqzXkkmG62cRitynJTjnzsyO/FHYDuUUrWD27EquprcmuA63KSYhtSx9M4/Svykf4gAR2tt0qvO1ktu5PC5i9+xYVPOyRoexzXtcLtc0hzSDzgjYQqrWOzLCeTlIbA9RRB7FUBbJ84fWi5txXj2PVuWuAsc+iR9Q9CAx+PtvSy/ZuPcLqSl70Q3HxS+jx6Gn+yjoc/33Ulz8hFZfEjOKuWzhLIGtLnEBoBJJ3AAXJKYyDV/SjGTXVk1Qb2e7yQeaNvksHR5IF+klbFOGiKRlVJapNmLXZGXxqZwTkKDlnCz6h2bp5Nt2xjqPlO++s26nqnjg0beGmOeSv9b+CeDYgZGizKhvKDhnGyQd+V331ZtZ6oY4K1zDEs8kHVkrlialsd5GsdTPPkVA8nolYCR3tzDra1VLuGY6uC1azw9Jeazy+EBqQtsxggNhNXVIyfA4YpBmZJHK1w4tdLICsuu8VW0adFZppFFY9hT6Oplp5POjcRf0m72u7WkHtWjCalFMz5x0yweJjyL2JFwQbEi4O8HiOhd4OcnFDwvfU5o94NRcu8fKVNndUQvyY7bl33hwWbdVNUsLwaNvDTHPJUunnznV/bv96u0PjRTrfIzBKUiLY1BedW9VN76hUrzwXbTyW+qJcI/rA+a6v7CT3KSj8i+zip7Wa0LXMkICfYLqrqaqninZNC1srGvAIfcBwvY2G9VpXUYtrBajbNrOT2+Jqr9Yg7pP0XPWR4PekfI8TVX6xB3SfonWR4HSPkeJmr9Yg7pP0TrI8DpHyXBg1IYKaGJxBMcUbCRuJY0NJHRsVCTy2y5FYSR7F4dHXU07JGOZI1r2OBDmuAIIO8EHeETa7o8az2Kr0m1PhxL6CQMvt5GUkt6myC5A6CD1q5Tu2u0yrO1T7xK+xTQ3EKa/K00tvSY3lW9d2Xt22VqNaEtmVpUZrdGAcbGx2Ebwd47FKR4PqHgQBAWfqf0wkZM2imcXRvBEJO0sc0E5AfQIBsOYgW3qndUVjWi5b1XnSy6FQLp8IQFc6WaqIKhzpKRwp5DtLCLxE9AG2PsuOhWqd1KPaXcrVLdS7orXFtAcRpr5qd0jR9KH5UHsb5Q7QFbjcU5eSrKhOPgjczCx2V4LXD6LgWnuO1TJp7ETTRxQ8CAICY6t9MH0FQ2N7iaaRwa9pOxhcbCRvCx38Rfnsq9eipxytyxRquLw9jYRwuCFmGg9iqCLbOC2D51i9tqBPBa8brgEc4v3rHPok8o5IehAY7SJ+Wll+oR+LZ/VSUVmaILl4pS+jy6HNtSN6XPP8AMR/Rd3PyEdl8S/kzagLZAtceO+DUHItNpKklnSIxtkPdlb99WLaGqeeCvcT0xxyUKtMzj34DhbqupigZe8rw245m73u7Ghx7FzOWmLkdQjqkkbR00DY2NYwWa1oa0cGtFgO4LGfd5NZLHYh2tvBPCsOe9ovJTnlW8coFpB+G562hT209M/sirw1QNflqGYdtJUvikZJGbPY5rmng5pBH5heNJrDOovDybRYDijKuminZukYHW4H6TT0g3HYsecdMmjVjLUsmQXJ0akLbMYIDYvVX80U3VJ/qyLKuPkZqUPjRFtd+j2aNlawbWWjlt6Dj5DuxxI++OCmtKmHpZDdU8rUinVfKJnNCsBOIVsUG3JfNIeETLF3fsb1uCjrT0QbJKUNcsGzMbA0AAWAFgBuAG4LINU1n08+c6v7d/vWtQ+NGXW+RmCUpEWxqC86t6qb31CpXngu2nkt9US4R/WB811f2EnuUlH5F9nFT2s1oWuZIQGzGgPzXR/4eP/KFkVfe/s1qftRn1GdhAEAQBAYSh0so5qmSmZKBPG4tLHAsJLTY5C4Wfu5rrt05KOrHY4VSLeDNLg7PqA81ZQRTC0sccg4PY1w/ML1NrY8aT3I5ierjDZwf7OIj6UJMZH3R5PeCpY3FReSOVCD8FN6e6IuwudrM/KRSAujcQA7ySA5rgNlxdu0bDfmV+jV9RFGtS9NkYUxCZLRlxFdSlu/wmC3tWLip7H9ElL3o2lWOaphKvSujhqxSyyiOYtBAcC1pzbhyhGW54XXapycdSXY4dSKeGZtcHYQHVUUzJBaRjXjg5ocO4om0eNZI/iGgOGz3zUsbSeeMGI/yEKWNeovJw6MH4Kn1j6AjDQ2aF7nwPdls+2djiCQLgAOaQDttcW57q7Qr+p2e5Tr0dHdEFVkrHF+49SHqNr8KcTBEXecY2E9ZaL/msWW7NeOxXeLQ8nPI3g93cTcfkQtWm8wTMGtHTUkv2eRdkRY2jtTylNGecNynrZs/oD2rLrR0zaN22nqppmTUROEBHNNqnLAGc73fyt2n88qs2sczzwUb+eKenkymAw5KaJvPkBPW7yj71FVeZtlihHTTiv0e9RkxrnrOx3wzEZC03jh+SZw8gnO7tfm28A1alvDTD7M2vPVP6IopyA+tcQbgkHiDZD3Jz8If6bvxO/VeYR7qfINQ/wBN34j+qYR5qZ1r08CAt7Ubjt2y0bz5vysfUbCRvYcp+85UbuHdSL1rPtpLZVItmpC2zGCA2L1V/NFN1Sf6siyrj5GalD40SWtpGTRujlaHse0tc07iDvCiTaeUSNZI/wCL7DPVI+9/xKT16nJx6UODJYNo3SUZcaaFkReAHFt7kDaBtJ4rmVSUvczqMIx2RlVwdGsunnznV/bv961qHxoy63yMwSlIi2NQXnVvVTe+oVK88F208lvqiXCP6wPmur+wk9yko/Ivs4qe1mtC1zJCAs/R/Ww2lpYYDSufyUbWZuVAvlFr2y7FTnauUm8lyNykksGQ8dTPU3e2HwLno3yddWuB46mepu9sPgTo3yOrXA8dTPU3e2HwJ0b5HVrgmmg2lgxSGSQRGLJJksXh9/Ja697D0lXq0vTeCelU1rJJFESGsem3znV/4mX/ADla1H419GXV97Mxo/rMr6UBrniojH0ZrlwHRKPK78y4nbQlt2O4XE47k4w3XJSvA5eCaI85bllb3+S7+VV5WklsyxG6i9zMs1o4WR+/cOgwzf0ao+mqcHXUU+TzVutrDmA5DLMeDYnN/OTKF6rWozx3MEVLptpZJik4e9ojYwFsbAc1gTcku53Gw5huHWb1GkqawU6tV1GR5SkROtUWjrqqubO4fI05DiSNhlt8m0HiD5R4WHEKtdVNMcclm2hmWrgv1ZpoFA65/nV32MX/AFLStfj/AJM+695jNHdPK6hAbHLykY/u5bvaBwab5mjoBt0LudCEziFecSfYXrmhdsqaeSM8YnNkHXZ2Ujq2qtKzf+llmN1HyjPRa08LI2zPb0GGX+jSFH01Tg76inycKnWthjR5Mkkh4NhkB73gD80VrU4HUU+Ss9YGnrsTDY2R8lAx2YAm73usQC62wAAnYL79/C3Roen3e5VrVtfZbEMVgrmc0M0ediNWyEA5Lh0ruZsYPlXPE+aOk9BUVaooRyS0qbnI2aAssk1CE6a0mWZsg3PbY/Wbs91u5X7WWY4Mm+hialyR1WiiSDRHFBFIY3mzHkWPMH7vz3dgVW5p6lqXgu2VbRLS9mTlUDXOL3gAkkADaSdwAQ8bx3ZA62c11Y1rfMuGt+oNrndoue5aMY+lTbZj1JdRWSWxPQFnGyR3WBjvgNBLK02kcOTj+0fsBH1Rd33VLRhrmkR1Z6Itmta1jKAHDaeA3oeluUWplro2GWpeyQtaXtEbSGuIBc0G+0A3F1Rd537IuK1WO7O7xLRetyeyb8S86x8HvSLkeJaL1uT2TfiTrHwOkXJF9PtXv7MhZMyV0zHPyPuwNyki7TsJ2GxHXbipqNx6jw0RVqGhZRBVZKxktGsXdRVcNQ2/ybwXAc7Dse3taXdtlxUhri4ndOWmSZtDBM17WuYQWuAcCNxBFwe5Y77Gqnk1KzjiO9bZkYYzjiO9Bhmxuqo/8Ipfqyf60iyrj5GadD40SxQkoQBAEBrJp48ftOr2j9+/3rWofGjMrL82YHOOI71KRYZbOoFwLq23Cm99QqN54LlquzLgVIuEe1gn/hVZ9hJ7lJR+RfZxU9rNZ844jvWuZWGM44jvQYYzjiO9BhjOOI70GGM44jvQYYzjiO9Bhl2ahiDRVFtv9p/7Uaz7z3r6L9r7SzVULJRmm+r7EDVzzxRiaOSV7xybgXgOJNix1jfqutCjcQUVFlCrQm5NogNZSSQuyzRvidwkY5h7nAK0mnsV3Frc6br05CAIDtpKWSZ2SJj5Heixrnu7mgleOSW56ot7FgaLaqKmch9YfB4udgIdK4cLC4Z1m56FVqXUV2j3LNO2b7yLmwnDIaWFsMDBHG0bGj8ySdpJ5ydpVCUnJ5ZejFRWEexeHpU2tHQetq6s1FOxkjOTY3KHhsl23vsdYEbeKu29eEY6ZFSvRlJ5RVmI4VPTG08MsX12OaOxxFj2K5GcZbMqShJbo8YK6OD6gCA+xML3BrAXOO5rQST1AbSmUj1JsmujerKtqiDK3wWLndIPLI/hi33+tbtVapcwjt3J4W8pb9i6dGdHKfD4eSp22vtc87Xvdxc7+m4cyoTqSm8svQgoLCMwuDsx+O4f4RC5n0t7T/EN3ftHapKU9EskNel6kHErdzSCQRYg2IO8EbwtXOTCaa7M+IeGaw/SaeJuU2kA3Zr3H3hv7VXnbQk87FuneVILD7nRimOzVAyuIaz0W7Aes7z7l1ToRh3OKtzOp2exndC8NygzOG1wsz6vOe3+nSq91Uy9KLljRwtb/glKqGgUXrrx8TVjaZrhkpxd23+9kAJv9VuUfectC1hiOrko3Mm3grrOOI71bKuGS7VZg3hmJR3AMcPyz+HkHyB2vynqaVBcT0w+yehDVLubFrLNEIAgMVpRhAraOaA2+UYQ0nmeNrHdjg0ruE9EkzmcdUWjV2QZXFrvJc0kOB3hzTYg9IIK2E8mU4tdjjnHEd6HmGXxqYx4VFDyDnXkpjl37eSdcxnqFnN+6Fm3UNM88mjbybhhk68Ej9Bn4W/oq+WTYQ8Ej9Bn4W/omWMI7WMDRYAAcALBeHpyQBAEAQHS6ljJuWNJPOWhe5Z5hHzwSP0Gfhb+iZYwjsjha3zWht+AA9y8yMHND0+OaCLEAjgUB0+CR+gz8Lf0XuWeYQ8Ej9Bn4W/omWMIeCR+gz8Lf0TLGEPBI/QZ+Fv6JljCHgkfoM/C39EyxhDwSP0Gfhb+iZYwjsjia3zQG9QA9y8PcHNAEBwlia4WcA4cCAR3FAYio0ToJDd9JTk8eRYD3gLtVZrycOnF+DzHQTDPVIfwn9V761Tk89KHB3QaG4cw3bR09+mJrveEdWb8nvpx4MxT07Ixlja1g4NaGjuC4bzudJYO1eHoQBAEB8c0EWO0IDFVWjNFKbyUtO88TDHfvsu1UmtmcOEX4PE7QTDT/wCzh7G29y99apyeelDg5xaE4a3dR0/bG13vT1qnLHpQ4MxR0MUItFGyMcGMa0fkFw23udpJbHZUZsrslg+xy5t2a2y9ua68DMbo9jsdbGSy7JGOLJYnefFI02c1w6wbOGw8y6nBxZ5GSZllydBARvSTR/liZIv3n0m7g63P0O96s0K+n8ZbFG6tdf5R3/yQySMtJa4FpG8EWPcr6aayjKknF4ZxuvTwz+A6OulIfKC2Pgdjn9nMOnu4qtWuFHtHcu29o5vVLb/JOWNAAAFgNgHQs81ksdj6h6eSt5CJjpJRG1rQXOe4NAA5ySV6svsjx43Zj9HqllXFy4hayJ5PJZmAOdGNgkI5sxuQPRy85sOppxeMnMcPuZeOFrfNa1vUAPcuMnWEdiHoQBAEB0mljJuWMJ+qF7lnmEfPBI/QZ+Fv6JljCOccDW+a1reoAe5MjCOxeHoQBAEAQBAEAQBAEAQBAEAQBAEAQBAEAQBAEAQBAEAQBAEAQBAEAQBAEAQBAV/p5ovUNm/aGGEsqWi0jG/3zBz5dznWAGU7wBbaBezRqRxonsV6sJZ1Q3PPotrXgmtHWjwaUbC+xMRI2G/PGeh2wcV7UtWu8e6PIXCfaXZliU87JGhzHNe07Q5pDgR0EbCqzWNywnk7F4enRUUkcn7xjX/WaD716pNbM4lCMt0dcGGQsN2RMaeIaL966dST3Z5GlCOyR61wSBARLSbWFRUN2l/LSj+6iIcQf4neaztN+gqanQnMhnWjEh2D09bpFM2WrvFh7HXETbhshB80He/gXnZvDbEm08tFFYjuRR1VXl7FuRsDQAAAALADYABuACpFs5IAgCAIAgCAIAgCAIAgCAIAgCAIAgCAIAgCAIAgCAIAgCAIAgCAIAgCAIAgCAIAgCAIAgCAIAgCAhumOrulxAmQfITn+8YAQ4/8xmzN17D0qelXlDt4IalCMysKzRTF8KcXQcrkv59M5zmn68Y297SOlW1VpVd/+Sq6VWm+x2UGtjEYvJkMU1th5SPK7+Qt9yO1g9grma3MzFrplHnUkZ6pnN/IsKj6NcnfV/o5u11P5qJo66gn/tp0a5HV/oxtdrhrXfu44IhxIe895cB+S6VpDyzl3UvCMWyfGsXNgaiVh4fIwWPEjKw9tyu//jS4Oc1ahNtFNUccRElc4TOG0QsuIx9Z2wv6rAdar1LtvtAnhbJd5FnxRhrQ1oDWgAAAWAA3AAbgqhaOSAIAgCAIAgCAIAgCAIAgCAIAgCAIAgCAIAgCAIAgCAIAgCAIAgCAIAgCAIAgCAIAgCAIAgCAIAgCAID4F4DF47hVPNG4ywxSEDe+Njz/ADBSQk0+zOJxTRQumtJHG+0bGMH8LWt9wWlRbe5QqpIwuDRh0oDgCOBAIXc3hHEFll86GYHSiMPFPAH+lyMeb8VrrOqzlyX6cVwS8BVyY+hegIAgCAIAgCAIAgCAID//2Q=="/>
          <p:cNvSpPr>
            <a:spLocks noChangeAspect="1" noChangeArrowheads="1"/>
          </p:cNvSpPr>
          <p:nvPr/>
        </p:nvSpPr>
        <p:spPr bwMode="auto">
          <a:xfrm>
            <a:off x="1187624" y="26064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1403648" y="4016097"/>
            <a:ext cx="9361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/>
              <a:t>SMBs</a:t>
            </a:r>
            <a:endParaRPr lang="zh-TW" altLang="en-US" sz="1200" b="1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467544" y="5754742"/>
            <a:ext cx="2376264" cy="338554"/>
          </a:xfrm>
          <a:prstGeom prst="rect">
            <a:avLst/>
          </a:prstGeom>
          <a:solidFill>
            <a:srgbClr val="4F81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Megapixel Quality</a:t>
            </a:r>
            <a:endParaRPr lang="zh-TW" altLang="en-US" sz="1600" dirty="0"/>
          </a:p>
        </p:txBody>
      </p:sp>
      <p:sp>
        <p:nvSpPr>
          <p:cNvPr id="23" name="Rectangle 6"/>
          <p:cNvSpPr txBox="1">
            <a:spLocks noGrp="1" noChangeArrowheads="1"/>
          </p:cNvSpPr>
          <p:nvPr/>
        </p:nvSpPr>
        <p:spPr bwMode="auto">
          <a:xfrm>
            <a:off x="6804025" y="18864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A9837CF-D29F-4A59-B398-3F60D8A40A03}" type="slidenum"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pPr algn="r"/>
              <a:t>9</a:t>
            </a:fld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32" name="直線接點 31"/>
          <p:cNvCxnSpPr/>
          <p:nvPr/>
        </p:nvCxnSpPr>
        <p:spPr bwMode="auto">
          <a:xfrm>
            <a:off x="4211960" y="3573016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文字方塊 35"/>
          <p:cNvSpPr txBox="1"/>
          <p:nvPr/>
        </p:nvSpPr>
        <p:spPr>
          <a:xfrm>
            <a:off x="3923928" y="4016097"/>
            <a:ext cx="12961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/>
              <a:t>Hotel/Restaurant</a:t>
            </a:r>
            <a:endParaRPr lang="zh-TW" altLang="en-US" sz="1200" b="1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267744" y="4016097"/>
            <a:ext cx="14401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/>
              <a:t>Retail/Supermarket</a:t>
            </a:r>
            <a:endParaRPr lang="zh-TW" altLang="en-US" sz="1200" b="1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5652120" y="4016097"/>
            <a:ext cx="9361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/>
              <a:t>School</a:t>
            </a:r>
            <a:endParaRPr lang="zh-TW" altLang="en-US" sz="1200" b="1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7020272" y="4016097"/>
            <a:ext cx="12241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/>
              <a:t> Manufacturing</a:t>
            </a:r>
            <a:endParaRPr lang="zh-TW" altLang="en-US" sz="1200" b="1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216024" y="4016097"/>
            <a:ext cx="140364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b="1" dirty="0" smtClean="0"/>
              <a:t>Smart Building</a:t>
            </a:r>
            <a:endParaRPr lang="zh-TW" altLang="en-US" sz="1200" b="1" dirty="0"/>
          </a:p>
        </p:txBody>
      </p:sp>
      <p:cxnSp>
        <p:nvCxnSpPr>
          <p:cNvPr id="53" name="直線接點 52"/>
          <p:cNvCxnSpPr/>
          <p:nvPr/>
        </p:nvCxnSpPr>
        <p:spPr bwMode="auto">
          <a:xfrm>
            <a:off x="827584" y="1988840"/>
            <a:ext cx="0" cy="201622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橢圓 53"/>
          <p:cNvSpPr/>
          <p:nvPr/>
        </p:nvSpPr>
        <p:spPr bwMode="auto">
          <a:xfrm>
            <a:off x="755576" y="1844824"/>
            <a:ext cx="144016" cy="144016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467544" y="5250686"/>
            <a:ext cx="2376264" cy="338554"/>
          </a:xfrm>
          <a:prstGeom prst="rect">
            <a:avLst/>
          </a:prstGeom>
          <a:solidFill>
            <a:srgbClr val="4F81BD"/>
          </a:solidFill>
          <a:ln>
            <a:solidFill>
              <a:srgbClr val="95B3D7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Enterprise </a:t>
            </a:r>
            <a:r>
              <a:rPr lang="en-US" altLang="zh-TW" sz="1600" dirty="0" smtClean="0"/>
              <a:t>VMS</a:t>
            </a:r>
            <a:endParaRPr lang="zh-TW" altLang="en-US" sz="16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3131840" y="5250686"/>
            <a:ext cx="2736304" cy="338554"/>
          </a:xfrm>
          <a:prstGeom prst="rect">
            <a:avLst/>
          </a:prstGeom>
          <a:solidFill>
            <a:srgbClr val="4F81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Reliable Video Recording</a:t>
            </a:r>
            <a:endParaRPr lang="zh-TW" altLang="en-US" sz="1600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3131840" y="5733256"/>
            <a:ext cx="2736304" cy="338554"/>
          </a:xfrm>
          <a:prstGeom prst="rect">
            <a:avLst/>
          </a:prstGeom>
          <a:solidFill>
            <a:srgbClr val="4F81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Centralized Management</a:t>
            </a:r>
            <a:endParaRPr lang="zh-TW" altLang="en-US" sz="16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6084168" y="5250686"/>
            <a:ext cx="2592288" cy="338554"/>
          </a:xfrm>
          <a:prstGeom prst="rect">
            <a:avLst/>
          </a:prstGeom>
          <a:solidFill>
            <a:srgbClr val="4F81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Easy Operations</a:t>
            </a:r>
            <a:endParaRPr lang="zh-TW" altLang="en-US" sz="1600" dirty="0"/>
          </a:p>
        </p:txBody>
      </p:sp>
      <p:sp>
        <p:nvSpPr>
          <p:cNvPr id="68" name="文字方塊 67"/>
          <p:cNvSpPr txBox="1"/>
          <p:nvPr/>
        </p:nvSpPr>
        <p:spPr>
          <a:xfrm>
            <a:off x="6084168" y="5733256"/>
            <a:ext cx="2592288" cy="338554"/>
          </a:xfrm>
          <a:prstGeom prst="rect">
            <a:avLst/>
          </a:prstGeom>
          <a:solidFill>
            <a:srgbClr val="4F81BD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Scalable Architecture</a:t>
            </a:r>
            <a:endParaRPr lang="zh-TW" altLang="en-US" sz="1600" dirty="0"/>
          </a:p>
        </p:txBody>
      </p:sp>
      <p:sp>
        <p:nvSpPr>
          <p:cNvPr id="34" name="矩形 33"/>
          <p:cNvSpPr/>
          <p:nvPr/>
        </p:nvSpPr>
        <p:spPr bwMode="auto">
          <a:xfrm>
            <a:off x="323528" y="5085184"/>
            <a:ext cx="8496944" cy="1080120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275856" y="4818638"/>
            <a:ext cx="2304256" cy="338554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>
                <a:solidFill>
                  <a:srgbClr val="4F81BD"/>
                </a:solidFill>
              </a:rPr>
              <a:t>SMR8300 Key Values</a:t>
            </a:r>
            <a:endParaRPr lang="zh-TW" altLang="en-US" sz="1600" b="1" dirty="0">
              <a:solidFill>
                <a:srgbClr val="4F81BD"/>
              </a:solidFill>
            </a:endParaRPr>
          </a:p>
        </p:txBody>
      </p:sp>
      <p:sp>
        <p:nvSpPr>
          <p:cNvPr id="40" name="向右箭號 39"/>
          <p:cNvSpPr/>
          <p:nvPr/>
        </p:nvSpPr>
        <p:spPr bwMode="auto">
          <a:xfrm rot="16200000">
            <a:off x="4211961" y="4437112"/>
            <a:ext cx="360039" cy="360040"/>
          </a:xfrm>
          <a:prstGeom prst="rightArrow">
            <a:avLst/>
          </a:prstGeom>
          <a:solidFill>
            <a:srgbClr val="4F81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42" name="直線接點 41"/>
          <p:cNvCxnSpPr/>
          <p:nvPr/>
        </p:nvCxnSpPr>
        <p:spPr bwMode="auto">
          <a:xfrm>
            <a:off x="1835696" y="2636912"/>
            <a:ext cx="0" cy="136815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橢圓 47"/>
          <p:cNvSpPr/>
          <p:nvPr/>
        </p:nvSpPr>
        <p:spPr bwMode="auto">
          <a:xfrm>
            <a:off x="1763688" y="2492896"/>
            <a:ext cx="144016" cy="144016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51" name="直線接點 50"/>
          <p:cNvCxnSpPr/>
          <p:nvPr/>
        </p:nvCxnSpPr>
        <p:spPr bwMode="auto">
          <a:xfrm>
            <a:off x="2987824" y="3429000"/>
            <a:ext cx="0" cy="576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橢圓 51"/>
          <p:cNvSpPr/>
          <p:nvPr/>
        </p:nvSpPr>
        <p:spPr bwMode="auto">
          <a:xfrm>
            <a:off x="2915816" y="3356992"/>
            <a:ext cx="144016" cy="144016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0" name="橢圓 59"/>
          <p:cNvSpPr/>
          <p:nvPr/>
        </p:nvSpPr>
        <p:spPr bwMode="auto">
          <a:xfrm>
            <a:off x="4499992" y="1628800"/>
            <a:ext cx="144016" cy="144016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64" name="直線接點 63"/>
          <p:cNvCxnSpPr/>
          <p:nvPr/>
        </p:nvCxnSpPr>
        <p:spPr bwMode="auto">
          <a:xfrm>
            <a:off x="6084168" y="2204864"/>
            <a:ext cx="0" cy="1800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橢圓 64"/>
          <p:cNvSpPr/>
          <p:nvPr/>
        </p:nvSpPr>
        <p:spPr bwMode="auto">
          <a:xfrm>
            <a:off x="6012160" y="2132856"/>
            <a:ext cx="144016" cy="144016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69" name="直線接點 68"/>
          <p:cNvCxnSpPr/>
          <p:nvPr/>
        </p:nvCxnSpPr>
        <p:spPr bwMode="auto">
          <a:xfrm>
            <a:off x="7596336" y="3573016"/>
            <a:ext cx="0" cy="4320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橢圓 70"/>
          <p:cNvSpPr/>
          <p:nvPr/>
        </p:nvSpPr>
        <p:spPr bwMode="auto">
          <a:xfrm>
            <a:off x="7524328" y="3429000"/>
            <a:ext cx="144016" cy="144016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23528" y="764704"/>
            <a:ext cx="820891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>
              <a:lnSpc>
                <a:spcPct val="150000"/>
              </a:lnSpc>
              <a:spcBef>
                <a:spcPts val="400"/>
              </a:spcBef>
              <a:buSzPct val="70000"/>
            </a:pPr>
            <a:r>
              <a:rPr lang="en-US" altLang="zh-TW" kern="0" dirty="0" smtClean="0">
                <a:ea typeface="新細明體"/>
              </a:rPr>
              <a:t>Enterprise, Highly Reliable NVR for Entry to Middle-Range Projects.</a:t>
            </a:r>
          </a:p>
        </p:txBody>
      </p:sp>
      <p:cxnSp>
        <p:nvCxnSpPr>
          <p:cNvPr id="79" name="直線接點 78"/>
          <p:cNvCxnSpPr/>
          <p:nvPr/>
        </p:nvCxnSpPr>
        <p:spPr bwMode="auto">
          <a:xfrm>
            <a:off x="4572000" y="1772816"/>
            <a:ext cx="0" cy="22322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="" xmlns:p14="http://schemas.microsoft.com/office/powerpoint/2010/main" val="4293102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57831</TotalTime>
  <Words>1328</Words>
  <Application>Microsoft Office PowerPoint</Application>
  <PresentationFormat>如螢幕大小 (4:3)</PresentationFormat>
  <Paragraphs>351</Paragraphs>
  <Slides>29</Slides>
  <Notes>29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29</vt:i4>
      </vt:variant>
    </vt:vector>
  </HeadingPairs>
  <TitlesOfParts>
    <vt:vector size="31" baseType="lpstr">
      <vt:lpstr>預設簡報設計</vt:lpstr>
      <vt:lpstr>1_預設簡報設計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Simple Configurations with Wizard</vt:lpstr>
      <vt:lpstr>Optimized for Megapixel Surveillance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Summary – Why SMR8300 Series</vt:lpstr>
      <vt:lpstr>投影片 24</vt:lpstr>
      <vt:lpstr>投影片 25</vt:lpstr>
      <vt:lpstr>投影片 26</vt:lpstr>
      <vt:lpstr>SMR8300 Sales Package</vt:lpstr>
      <vt:lpstr>投影片 28</vt:lpstr>
      <vt:lpstr>投影片 29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jennifer.chen</dc:creator>
  <cp:lastModifiedBy>Bridgette.Pan</cp:lastModifiedBy>
  <cp:revision>1664</cp:revision>
  <cp:lastPrinted>2011-07-18T22:36:37Z</cp:lastPrinted>
  <dcterms:created xsi:type="dcterms:W3CDTF">2011-04-26T06:17:03Z</dcterms:created>
  <dcterms:modified xsi:type="dcterms:W3CDTF">2015-05-07T07:35:52Z</dcterms:modified>
</cp:coreProperties>
</file>